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46"/>
  </p:notesMasterIdLst>
  <p:sldIdLst>
    <p:sldId id="669" r:id="rId2"/>
    <p:sldId id="904" r:id="rId3"/>
    <p:sldId id="874" r:id="rId4"/>
    <p:sldId id="808" r:id="rId5"/>
    <p:sldId id="810" r:id="rId6"/>
    <p:sldId id="811" r:id="rId7"/>
    <p:sldId id="973" r:id="rId8"/>
    <p:sldId id="974" r:id="rId9"/>
    <p:sldId id="976" r:id="rId10"/>
    <p:sldId id="977" r:id="rId11"/>
    <p:sldId id="812" r:id="rId12"/>
    <p:sldId id="815" r:id="rId13"/>
    <p:sldId id="971" r:id="rId14"/>
    <p:sldId id="978" r:id="rId15"/>
    <p:sldId id="979" r:id="rId16"/>
    <p:sldId id="980" r:id="rId17"/>
    <p:sldId id="981" r:id="rId18"/>
    <p:sldId id="972" r:id="rId19"/>
    <p:sldId id="982" r:id="rId20"/>
    <p:sldId id="983" r:id="rId21"/>
    <p:sldId id="985" r:id="rId22"/>
    <p:sldId id="986" r:id="rId23"/>
    <p:sldId id="984" r:id="rId24"/>
    <p:sldId id="987" r:id="rId25"/>
    <p:sldId id="988" r:id="rId26"/>
    <p:sldId id="989" r:id="rId27"/>
    <p:sldId id="990" r:id="rId28"/>
    <p:sldId id="991" r:id="rId29"/>
    <p:sldId id="992" r:id="rId30"/>
    <p:sldId id="993" r:id="rId31"/>
    <p:sldId id="995" r:id="rId32"/>
    <p:sldId id="996" r:id="rId33"/>
    <p:sldId id="997" r:id="rId34"/>
    <p:sldId id="998" r:id="rId35"/>
    <p:sldId id="1001" r:id="rId36"/>
    <p:sldId id="994" r:id="rId37"/>
    <p:sldId id="999" r:id="rId38"/>
    <p:sldId id="1000" r:id="rId39"/>
    <p:sldId id="1002" r:id="rId40"/>
    <p:sldId id="1003" r:id="rId41"/>
    <p:sldId id="1005" r:id="rId42"/>
    <p:sldId id="1006" r:id="rId43"/>
    <p:sldId id="1004" r:id="rId44"/>
    <p:sldId id="781" r:id="rId4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387"/>
    <a:srgbClr val="8FCFB6"/>
    <a:srgbClr val="E0A71A"/>
    <a:srgbClr val="BEE2D2"/>
    <a:srgbClr val="FCCDC8"/>
    <a:srgbClr val="A7CBBC"/>
    <a:srgbClr val="B9CBE9"/>
    <a:srgbClr val="FFFFFF"/>
    <a:srgbClr val="0C3F5D"/>
    <a:srgbClr val="B9D9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2" autoAdjust="0"/>
    <p:restoredTop sz="85772" autoAdjust="0"/>
  </p:normalViewPr>
  <p:slideViewPr>
    <p:cSldViewPr snapToGrid="0" snapToObjects="1">
      <p:cViewPr varScale="1">
        <p:scale>
          <a:sx n="45" d="100"/>
          <a:sy n="45" d="100"/>
        </p:scale>
        <p:origin x="344" y="208"/>
      </p:cViewPr>
      <p:guideLst>
        <p:guide orient="horz" pos="8112"/>
        <p:guide pos="14829"/>
        <p:guide pos="527"/>
        <p:guide orient="horz" pos="528"/>
        <p:guide pos="7678"/>
        <p:guide orient="horz" pos="4344"/>
      </p:guideLst>
    </p:cSldViewPr>
  </p:slideViewPr>
  <p:notesTextViewPr>
    <p:cViewPr>
      <p:scale>
        <a:sx n="75" d="100"/>
        <a:sy n="75"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2/27/23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COGS = </a:t>
            </a:r>
            <a:r>
              <a:rPr lang="en-US" dirty="0">
                <a:solidFill>
                  <a:srgbClr val="000000"/>
                </a:solidFill>
              </a:rPr>
              <a:t>£720 + £800 = £1,520</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774841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COGS = </a:t>
            </a:r>
            <a:r>
              <a:rPr lang="en-US" dirty="0">
                <a:solidFill>
                  <a:srgbClr val="000000"/>
                </a:solidFill>
              </a:rPr>
              <a:t>£720 + £800 = £1,520</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424087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COGS = </a:t>
            </a:r>
            <a:r>
              <a:rPr lang="en-US" dirty="0">
                <a:solidFill>
                  <a:srgbClr val="000000"/>
                </a:solidFill>
              </a:rPr>
              <a:t>£720 + £800 = £1,520</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3954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COGS = </a:t>
            </a:r>
            <a:r>
              <a:rPr lang="en-US" dirty="0">
                <a:solidFill>
                  <a:srgbClr val="000000"/>
                </a:solidFill>
              </a:rPr>
              <a:t>£720 + £800 = £1,520</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solidFill>
                  <a:srgbClr val="000000"/>
                </a:solidFill>
              </a:rPr>
              <a:t>Average Cost = (£720 + £750 +</a:t>
            </a:r>
            <a:r>
              <a:rPr lang="en-US" altLang="zh-CN" dirty="0">
                <a:solidFill>
                  <a:schemeClr val="accent1"/>
                </a:solidFill>
                <a:latin typeface="Times New Roman" panose="02020603050405020304" pitchFamily="18" charset="0"/>
                <a:cs typeface="Times New Roman" panose="02020603050405020304" pitchFamily="18" charset="0"/>
              </a:rPr>
              <a:t>×</a:t>
            </a:r>
            <a:r>
              <a:rPr lang="en-US" dirty="0">
                <a:solidFill>
                  <a:srgbClr val="000000"/>
                </a:solidFill>
              </a:rPr>
              <a:t> £800)/3 = £756.7</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738360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Ending</a:t>
            </a:r>
          </a:p>
          <a:p>
            <a:r>
              <a:rPr lang="en-US" altLang="zh-CN" dirty="0"/>
              <a:t>Inventory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23741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Ending</a:t>
            </a:r>
          </a:p>
          <a:p>
            <a:r>
              <a:rPr lang="en-US" altLang="zh-CN" dirty="0"/>
              <a:t>Inventory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423948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Ending</a:t>
            </a:r>
          </a:p>
          <a:p>
            <a:r>
              <a:rPr lang="en-US" altLang="zh-CN" dirty="0"/>
              <a:t>Inventory</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09747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TIX-Regular"/>
              </a:rPr>
              <a:t>When prices are rising (which is usually the case), companies tend to prefer FIFO because it results in higher net income.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74230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Both inventory and net income are higher when companies use </a:t>
            </a:r>
            <a:r>
              <a:rPr lang="en-US" b="1" dirty="0"/>
              <a:t>FIFO</a:t>
            </a:r>
            <a:r>
              <a:rPr lang="en-US" dirty="0"/>
              <a:t> in a period of inflation</a:t>
            </a:r>
          </a:p>
          <a:p>
            <a:pPr lvl="1"/>
            <a:r>
              <a:rPr lang="en-US" b="1" dirty="0"/>
              <a:t>Average-cost</a:t>
            </a:r>
            <a:r>
              <a:rPr lang="en-US" dirty="0"/>
              <a:t> results in lower income taxes (because of lower net income) during times of rising prices</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71124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 ending inventory error in one period will have an equal and opposite effect on cost of goods sold and net income in the next period. • After two years, the errors have off set each other.</a:t>
            </a:r>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366033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Recording entries in the perpetual inventory system</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8823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3357616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356536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perpetual system directly adjusts the Inventory account for any transaction that affects inventory (such as freight costs, returns, and discounts). The periodic system does not do this. Instead, it creates different accounts for purchases, freight costs, returns, and discounts.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41</a:t>
            </a:fld>
            <a:endParaRPr lang="en-US" dirty="0"/>
          </a:p>
        </p:txBody>
      </p:sp>
    </p:spTree>
    <p:extLst>
      <p:ext uri="{BB962C8B-B14F-4D97-AF65-F5344CB8AC3E}">
        <p14:creationId xmlns:p14="http://schemas.microsoft.com/office/powerpoint/2010/main" val="1432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perpetual system directly adjusts the Inventory account for any transaction that affects inventory (such as freight costs, returns, and discounts). The periodic system does not do this. Instead, it creates different accounts for purchases, freight costs, returns, and discounts.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3357064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44</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Service companies record revenues when providing services to customers</a:t>
            </a:r>
          </a:p>
          <a:p>
            <a:pPr lvl="1"/>
            <a:r>
              <a:rPr lang="en-US" dirty="0"/>
              <a:t>Merchandising and manufacturing companies record revenues when selling inventory to customers</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63393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report inventory as a current asset in the balance sheet—an asset because it represents a valuable resource to the company, and current because the company expects to convert it to cash in the near term.</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888644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Perpetual System</a:t>
            </a:r>
          </a:p>
          <a:p>
            <a:r>
              <a:rPr lang="en-US" dirty="0"/>
              <a:t>Check accuracy of inventory records.</a:t>
            </a:r>
          </a:p>
          <a:p>
            <a:r>
              <a:rPr lang="en-US" dirty="0"/>
              <a:t>Determine amount of inventory lost due to wasted raw materials, shoplifting, or employee theft.</a:t>
            </a:r>
          </a:p>
          <a:p>
            <a:r>
              <a:rPr lang="en-US" dirty="0"/>
              <a:t>Periodic System</a:t>
            </a:r>
          </a:p>
          <a:p>
            <a:r>
              <a:rPr lang="en-US" dirty="0"/>
              <a:t>Determine the inventory on hand.</a:t>
            </a:r>
          </a:p>
          <a:p>
            <a:r>
              <a:rPr lang="en-US" dirty="0"/>
              <a:t>Determine the cost of goods sold for the period.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76069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Today, even some manufacturers are making consignment agreements with their suppliers in order to keep their inventory levels low.</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83229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Costs of Goods Available for Sale = $110,000</a:t>
            </a:r>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618918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How do we determine the cost of goods sold and ending inventory? There are four methods</a:t>
            </a:r>
          </a:p>
          <a:p>
            <a:pPr marL="1828586" lvl="1" indent="-914400">
              <a:buFont typeface="+mj-lt"/>
              <a:buAutoNum type="arabicPeriod"/>
            </a:pPr>
            <a:r>
              <a:rPr lang="en-US" dirty="0"/>
              <a:t>Specific identification</a:t>
            </a:r>
          </a:p>
          <a:p>
            <a:pPr marL="1828586" lvl="1" indent="-914400">
              <a:buFont typeface="+mj-lt"/>
              <a:buAutoNum type="arabicPeriod"/>
            </a:pPr>
            <a:r>
              <a:rPr lang="en-US" dirty="0"/>
              <a:t>First-in, first-out (FIFO)</a:t>
            </a:r>
          </a:p>
          <a:p>
            <a:pPr marL="1828586" lvl="1" indent="-914400">
              <a:buFont typeface="+mj-lt"/>
              <a:buAutoNum type="arabicPeriod"/>
            </a:pPr>
            <a:r>
              <a:rPr lang="en-US" dirty="0"/>
              <a:t>Last-in, first-out (LIFO)</a:t>
            </a:r>
          </a:p>
          <a:p>
            <a:pPr marL="1828586" lvl="1" indent="-914400">
              <a:buFont typeface="+mj-lt"/>
              <a:buAutoNum type="arabicPeriod"/>
            </a:pPr>
            <a:r>
              <a:rPr lang="en-US" dirty="0"/>
              <a:t>Weighted-average cost</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897616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 3</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90226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dirty="0"/>
              <a:t>Ch6 Inventories | ACT2111 Introductory Financial Accounting (2023)</a:t>
            </a:r>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5.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5.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5.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5.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emf"/><Relationship Id="rId5" Type="http://schemas.openxmlformats.org/officeDocument/2006/relationships/image" Target="../media/image4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jpeg"/></Relationships>
</file>

<file path=ppt/slides/_rels/slide4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emf"/></Relationships>
</file>

<file path=ppt/slides/_rels/slide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3" y="5272949"/>
            <a:ext cx="20777708" cy="6986528"/>
            <a:chOff x="5226049" y="2492483"/>
            <a:chExt cx="16159111" cy="6986528"/>
          </a:xfrm>
        </p:grpSpPr>
        <p:sp>
          <p:nvSpPr>
            <p:cNvPr id="6" name="TextBox 5"/>
            <p:cNvSpPr txBox="1"/>
            <p:nvPr/>
          </p:nvSpPr>
          <p:spPr>
            <a:xfrm>
              <a:off x="5226049" y="2492483"/>
              <a:ext cx="16159111" cy="6986528"/>
            </a:xfrm>
            <a:prstGeom prst="rect">
              <a:avLst/>
            </a:prstGeom>
            <a:noFill/>
          </p:spPr>
          <p:txBody>
            <a:bodyPr wrap="square" rtlCol="0">
              <a:spAutoFit/>
            </a:bodyPr>
            <a:lstStyle/>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6</a:t>
              </a:r>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 Inventories</a:t>
              </a: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4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5552-4455-4601-9DC1-CC66D9EDD878}"/>
              </a:ext>
            </a:extLst>
          </p:cNvPr>
          <p:cNvSpPr>
            <a:spLocks noGrp="1"/>
          </p:cNvSpPr>
          <p:nvPr>
            <p:ph type="title"/>
          </p:nvPr>
        </p:nvSpPr>
        <p:spPr/>
        <p:txBody>
          <a:bodyPr/>
          <a:lstStyle/>
          <a:p>
            <a:r>
              <a:rPr lang="en-US" dirty="0"/>
              <a:t>Determining Ownership of Goods (cont’d) </a:t>
            </a:r>
          </a:p>
        </p:txBody>
      </p:sp>
      <p:sp>
        <p:nvSpPr>
          <p:cNvPr id="3" name="Content Placeholder 2">
            <a:extLst>
              <a:ext uri="{FF2B5EF4-FFF2-40B4-BE49-F238E27FC236}">
                <a16:creationId xmlns:a16="http://schemas.microsoft.com/office/drawing/2014/main" id="{C6A92925-B72D-40E5-AEFA-6216FAEB6A80}"/>
              </a:ext>
            </a:extLst>
          </p:cNvPr>
          <p:cNvSpPr>
            <a:spLocks noGrp="1"/>
          </p:cNvSpPr>
          <p:nvPr>
            <p:ph sz="quarter" idx="13"/>
          </p:nvPr>
        </p:nvSpPr>
        <p:spPr>
          <a:xfrm>
            <a:off x="990600" y="2330379"/>
            <a:ext cx="22711229" cy="10033073"/>
          </a:xfrm>
        </p:spPr>
        <p:txBody>
          <a:bodyPr>
            <a:normAutofit/>
          </a:bodyPr>
          <a:lstStyle/>
          <a:p>
            <a:r>
              <a:rPr lang="en-US" b="1" dirty="0"/>
              <a:t>Consigned goods</a:t>
            </a:r>
          </a:p>
          <a:p>
            <a:pPr lvl="1"/>
            <a:r>
              <a:rPr lang="en-US" dirty="0"/>
              <a:t>In some lines of business, it is common to hold the goods of other parties and try to sell the goods for them for a fee, but without taking ownership of the goods</a:t>
            </a:r>
            <a:endParaRPr lang="en-US" b="1" dirty="0"/>
          </a:p>
          <a:p>
            <a:pPr lvl="1"/>
            <a:r>
              <a:rPr lang="en-US" dirty="0"/>
              <a:t>For example, you might have a used car that you would like to sell. If you take the item to a dealer, the dealer might be willing to put the car on its lot and charge you a commission if it is sold. Under this agreement, the dealer would not take ownership of the car, which would still belong to you. Therefore, if an inventory count were taken, the car would not be included in the dealer’s inventory because the dealer does not own it.</a:t>
            </a:r>
          </a:p>
        </p:txBody>
      </p:sp>
      <p:pic>
        <p:nvPicPr>
          <p:cNvPr id="2050" name="Picture 2" descr="Automotive Services - Voice SEO Pro">
            <a:extLst>
              <a:ext uri="{FF2B5EF4-FFF2-40B4-BE49-F238E27FC236}">
                <a16:creationId xmlns:a16="http://schemas.microsoft.com/office/drawing/2014/main" id="{AE8C7757-05B1-4A4B-9FD4-02CBB20B0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0934" y="8143875"/>
            <a:ext cx="7800975" cy="5572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965FD6E-5164-488C-A289-820ACD9F8E07}"/>
              </a:ext>
            </a:extLst>
          </p:cNvPr>
          <p:cNvSpPr txBox="1">
            <a:spLocks/>
          </p:cNvSpPr>
          <p:nvPr/>
        </p:nvSpPr>
        <p:spPr>
          <a:xfrm>
            <a:off x="990600" y="9535886"/>
            <a:ext cx="15758886" cy="2960914"/>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lvl="1"/>
            <a:r>
              <a:rPr lang="en-US" dirty="0"/>
              <a:t>Many car, boat, and antique dealers sell goods on consignment to keep their inventory costs down and to avoid the risk of purchasing an item that they will not be able to sell</a:t>
            </a:r>
          </a:p>
        </p:txBody>
      </p:sp>
      <p:sp>
        <p:nvSpPr>
          <p:cNvPr id="4" name="Footer Placeholder 3">
            <a:extLst>
              <a:ext uri="{FF2B5EF4-FFF2-40B4-BE49-F238E27FC236}">
                <a16:creationId xmlns:a16="http://schemas.microsoft.com/office/drawing/2014/main" id="{4181BEF0-936A-41C2-81D8-7102B654CEAD}"/>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9914E066-744B-45CB-9F0B-D5271728DCDD}"/>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107511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B045-D8CF-4F2C-B4CA-1BCFBEF28C9C}"/>
              </a:ext>
            </a:extLst>
          </p:cNvPr>
          <p:cNvSpPr>
            <a:spLocks noGrp="1"/>
          </p:cNvSpPr>
          <p:nvPr>
            <p:ph type="title"/>
          </p:nvPr>
        </p:nvSpPr>
        <p:spPr/>
        <p:txBody>
          <a:bodyPr>
            <a:normAutofit/>
          </a:bodyPr>
          <a:lstStyle/>
          <a:p>
            <a:r>
              <a:rPr lang="en-US" dirty="0"/>
              <a:t>Basic concepts – Cost of Goods Sold</a:t>
            </a:r>
          </a:p>
        </p:txBody>
      </p:sp>
      <p:sp>
        <p:nvSpPr>
          <p:cNvPr id="3" name="Content Placeholder 2">
            <a:extLst>
              <a:ext uri="{FF2B5EF4-FFF2-40B4-BE49-F238E27FC236}">
                <a16:creationId xmlns:a16="http://schemas.microsoft.com/office/drawing/2014/main" id="{D875E35E-547D-4EFA-A237-8566F1402394}"/>
              </a:ext>
            </a:extLst>
          </p:cNvPr>
          <p:cNvSpPr>
            <a:spLocks noGrp="1"/>
          </p:cNvSpPr>
          <p:nvPr>
            <p:ph sz="quarter" idx="13"/>
          </p:nvPr>
        </p:nvSpPr>
        <p:spPr>
          <a:xfrm>
            <a:off x="990600" y="2330379"/>
            <a:ext cx="22301200" cy="10033073"/>
          </a:xfrm>
        </p:spPr>
        <p:txBody>
          <a:bodyPr/>
          <a:lstStyle/>
          <a:p>
            <a:r>
              <a:rPr lang="en-US" b="1" dirty="0"/>
              <a:t>Cost of goods sold (COGS) </a:t>
            </a:r>
            <a:r>
              <a:rPr lang="en-US" dirty="0"/>
              <a:t>is an expense reported in the income statement and represents the cost of inventory </a:t>
            </a:r>
            <a:r>
              <a:rPr lang="en-US" b="1" i="1" dirty="0"/>
              <a:t>sold</a:t>
            </a:r>
            <a:endParaRPr lang="en-US" i="1" dirty="0"/>
          </a:p>
        </p:txBody>
      </p:sp>
      <p:cxnSp>
        <p:nvCxnSpPr>
          <p:cNvPr id="8" name="Straight Arrow Connector 7">
            <a:extLst>
              <a:ext uri="{FF2B5EF4-FFF2-40B4-BE49-F238E27FC236}">
                <a16:creationId xmlns:a16="http://schemas.microsoft.com/office/drawing/2014/main" id="{0CBC6C94-0EBA-4625-97A6-DA7024682958}"/>
              </a:ext>
            </a:extLst>
          </p:cNvPr>
          <p:cNvCxnSpPr>
            <a:cxnSpLocks/>
            <a:stCxn id="9" idx="3"/>
            <a:endCxn id="10" idx="1"/>
          </p:cNvCxnSpPr>
          <p:nvPr/>
        </p:nvCxnSpPr>
        <p:spPr>
          <a:xfrm>
            <a:off x="2819400" y="9082710"/>
            <a:ext cx="14242048" cy="0"/>
          </a:xfrm>
          <a:prstGeom prst="straightConnector1">
            <a:avLst/>
          </a:prstGeom>
          <a:ln w="76200">
            <a:solidFill>
              <a:srgbClr val="FFCC99"/>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ABBAFC3-DA06-4BEA-A8BD-62C643F41F3E}"/>
              </a:ext>
            </a:extLst>
          </p:cNvPr>
          <p:cNvSpPr/>
          <p:nvPr/>
        </p:nvSpPr>
        <p:spPr>
          <a:xfrm>
            <a:off x="1473200" y="8193713"/>
            <a:ext cx="1346200" cy="1777994"/>
          </a:xfrm>
          <a:prstGeom prst="rect">
            <a:avLst/>
          </a:prstGeom>
          <a:solidFill>
            <a:schemeClr val="bg1"/>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solidFill>
              </a:rPr>
              <a:t>Jan</a:t>
            </a:r>
          </a:p>
          <a:p>
            <a:pPr algn="ctr"/>
            <a:r>
              <a:rPr lang="en-US" sz="6000" dirty="0">
                <a:solidFill>
                  <a:schemeClr val="accent6"/>
                </a:solidFill>
              </a:rPr>
              <a:t>1</a:t>
            </a:r>
          </a:p>
        </p:txBody>
      </p:sp>
      <p:sp>
        <p:nvSpPr>
          <p:cNvPr id="10" name="Rectangle 9">
            <a:extLst>
              <a:ext uri="{FF2B5EF4-FFF2-40B4-BE49-F238E27FC236}">
                <a16:creationId xmlns:a16="http://schemas.microsoft.com/office/drawing/2014/main" id="{0AF13677-2B79-4D80-A8DE-86DBAA6E20C3}"/>
              </a:ext>
            </a:extLst>
          </p:cNvPr>
          <p:cNvSpPr/>
          <p:nvPr/>
        </p:nvSpPr>
        <p:spPr>
          <a:xfrm>
            <a:off x="17061448" y="8193713"/>
            <a:ext cx="1346200" cy="1777994"/>
          </a:xfrm>
          <a:prstGeom prst="rect">
            <a:avLst/>
          </a:prstGeom>
          <a:solidFill>
            <a:schemeClr val="bg1"/>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solidFill>
              </a:rPr>
              <a:t>Dec</a:t>
            </a:r>
          </a:p>
          <a:p>
            <a:pPr algn="ctr"/>
            <a:r>
              <a:rPr lang="en-US" sz="6000" dirty="0">
                <a:solidFill>
                  <a:schemeClr val="accent6"/>
                </a:solidFill>
              </a:rPr>
              <a:t>31</a:t>
            </a:r>
          </a:p>
        </p:txBody>
      </p:sp>
      <p:pic>
        <p:nvPicPr>
          <p:cNvPr id="15" name="Picture 14">
            <a:extLst>
              <a:ext uri="{FF2B5EF4-FFF2-40B4-BE49-F238E27FC236}">
                <a16:creationId xmlns:a16="http://schemas.microsoft.com/office/drawing/2014/main" id="{47D74B66-A844-4791-809D-4805C5578CE9}"/>
              </a:ext>
            </a:extLst>
          </p:cNvPr>
          <p:cNvPicPr>
            <a:picLocks noChangeAspect="1"/>
          </p:cNvPicPr>
          <p:nvPr/>
        </p:nvPicPr>
        <p:blipFill>
          <a:blip r:embed="rId3">
            <a:lum contrast="20000"/>
          </a:blip>
          <a:stretch>
            <a:fillRect/>
          </a:stretch>
        </p:blipFill>
        <p:spPr>
          <a:xfrm>
            <a:off x="990600" y="6733858"/>
            <a:ext cx="2311400" cy="1411729"/>
          </a:xfrm>
          <a:prstGeom prst="rect">
            <a:avLst/>
          </a:prstGeom>
        </p:spPr>
      </p:pic>
      <p:pic>
        <p:nvPicPr>
          <p:cNvPr id="17" name="Picture 16">
            <a:extLst>
              <a:ext uri="{FF2B5EF4-FFF2-40B4-BE49-F238E27FC236}">
                <a16:creationId xmlns:a16="http://schemas.microsoft.com/office/drawing/2014/main" id="{36B817E4-4CA4-4A78-9421-9CAD6C9BAD16}"/>
              </a:ext>
            </a:extLst>
          </p:cNvPr>
          <p:cNvPicPr>
            <a:picLocks noChangeAspect="1"/>
          </p:cNvPicPr>
          <p:nvPr/>
        </p:nvPicPr>
        <p:blipFill>
          <a:blip r:embed="rId3">
            <a:lum contrast="20000"/>
          </a:blip>
          <a:stretch>
            <a:fillRect/>
          </a:stretch>
        </p:blipFill>
        <p:spPr>
          <a:xfrm>
            <a:off x="16578848" y="6733858"/>
            <a:ext cx="2311400" cy="1411729"/>
          </a:xfrm>
          <a:prstGeom prst="rect">
            <a:avLst/>
          </a:prstGeom>
        </p:spPr>
      </p:pic>
      <p:sp>
        <p:nvSpPr>
          <p:cNvPr id="19" name="Rectangle 18">
            <a:extLst>
              <a:ext uri="{FF2B5EF4-FFF2-40B4-BE49-F238E27FC236}">
                <a16:creationId xmlns:a16="http://schemas.microsoft.com/office/drawing/2014/main" id="{E086CE04-D308-4951-BFD3-939C35A8E3AB}"/>
              </a:ext>
            </a:extLst>
          </p:cNvPr>
          <p:cNvSpPr/>
          <p:nvPr/>
        </p:nvSpPr>
        <p:spPr>
          <a:xfrm>
            <a:off x="3302000" y="6836358"/>
            <a:ext cx="3963987" cy="1200329"/>
          </a:xfrm>
          <a:prstGeom prst="rect">
            <a:avLst/>
          </a:prstGeom>
        </p:spPr>
        <p:txBody>
          <a:bodyPr wrap="square">
            <a:spAutoFit/>
          </a:bodyPr>
          <a:lstStyle/>
          <a:p>
            <a:r>
              <a:rPr lang="en-US" dirty="0">
                <a:solidFill>
                  <a:schemeClr val="accent6"/>
                </a:solidFill>
              </a:rPr>
              <a:t>Beginning Inventory</a:t>
            </a:r>
          </a:p>
          <a:p>
            <a:r>
              <a:rPr lang="en-US" dirty="0">
                <a:solidFill>
                  <a:schemeClr val="accent6"/>
                </a:solidFill>
              </a:rPr>
              <a:t>$20,000</a:t>
            </a:r>
          </a:p>
        </p:txBody>
      </p:sp>
      <p:sp>
        <p:nvSpPr>
          <p:cNvPr id="21" name="Rectangle 20">
            <a:extLst>
              <a:ext uri="{FF2B5EF4-FFF2-40B4-BE49-F238E27FC236}">
                <a16:creationId xmlns:a16="http://schemas.microsoft.com/office/drawing/2014/main" id="{D81ECBD1-D4A9-49CD-AEC6-4190033190D9}"/>
              </a:ext>
            </a:extLst>
          </p:cNvPr>
          <p:cNvSpPr/>
          <p:nvPr/>
        </p:nvSpPr>
        <p:spPr>
          <a:xfrm>
            <a:off x="18890248" y="6836358"/>
            <a:ext cx="3963987" cy="1200329"/>
          </a:xfrm>
          <a:prstGeom prst="rect">
            <a:avLst/>
          </a:prstGeom>
        </p:spPr>
        <p:txBody>
          <a:bodyPr wrap="square">
            <a:spAutoFit/>
          </a:bodyPr>
          <a:lstStyle/>
          <a:p>
            <a:r>
              <a:rPr lang="en-US" dirty="0">
                <a:solidFill>
                  <a:schemeClr val="accent6"/>
                </a:solidFill>
              </a:rPr>
              <a:t>Ending Inventory</a:t>
            </a:r>
          </a:p>
          <a:p>
            <a:r>
              <a:rPr lang="en-US" dirty="0">
                <a:solidFill>
                  <a:schemeClr val="accent6"/>
                </a:solidFill>
              </a:rPr>
              <a:t>$30,000</a:t>
            </a:r>
          </a:p>
        </p:txBody>
      </p:sp>
      <p:pic>
        <p:nvPicPr>
          <p:cNvPr id="22" name="Picture 21">
            <a:extLst>
              <a:ext uri="{FF2B5EF4-FFF2-40B4-BE49-F238E27FC236}">
                <a16:creationId xmlns:a16="http://schemas.microsoft.com/office/drawing/2014/main" id="{FC101861-2BEB-4FF5-B728-3DA55C55FF51}"/>
              </a:ext>
            </a:extLst>
          </p:cNvPr>
          <p:cNvPicPr>
            <a:picLocks noChangeAspect="1"/>
          </p:cNvPicPr>
          <p:nvPr/>
        </p:nvPicPr>
        <p:blipFill>
          <a:blip r:embed="rId3">
            <a:lum contrast="20000"/>
          </a:blip>
          <a:stretch>
            <a:fillRect/>
          </a:stretch>
        </p:blipFill>
        <p:spPr>
          <a:xfrm>
            <a:off x="8288547" y="6024793"/>
            <a:ext cx="2311400" cy="1411729"/>
          </a:xfrm>
          <a:prstGeom prst="rect">
            <a:avLst/>
          </a:prstGeom>
        </p:spPr>
      </p:pic>
      <p:sp>
        <p:nvSpPr>
          <p:cNvPr id="23" name="Arrow: Down 22">
            <a:extLst>
              <a:ext uri="{FF2B5EF4-FFF2-40B4-BE49-F238E27FC236}">
                <a16:creationId xmlns:a16="http://schemas.microsoft.com/office/drawing/2014/main" id="{6958A4D0-C1AB-4AEC-9708-F7B74AB1D04D}"/>
              </a:ext>
            </a:extLst>
          </p:cNvPr>
          <p:cNvSpPr/>
          <p:nvPr/>
        </p:nvSpPr>
        <p:spPr>
          <a:xfrm>
            <a:off x="9069262" y="7553749"/>
            <a:ext cx="749970" cy="1528960"/>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BAFD54-E22F-4BB8-BA85-741174639174}"/>
              </a:ext>
            </a:extLst>
          </p:cNvPr>
          <p:cNvSpPr/>
          <p:nvPr/>
        </p:nvSpPr>
        <p:spPr>
          <a:xfrm>
            <a:off x="10599947" y="6133693"/>
            <a:ext cx="4956341" cy="1200329"/>
          </a:xfrm>
          <a:prstGeom prst="rect">
            <a:avLst/>
          </a:prstGeom>
        </p:spPr>
        <p:txBody>
          <a:bodyPr wrap="square">
            <a:spAutoFit/>
          </a:bodyPr>
          <a:lstStyle/>
          <a:p>
            <a:r>
              <a:rPr lang="en-US" dirty="0">
                <a:solidFill>
                  <a:schemeClr val="accent6"/>
                </a:solidFill>
              </a:rPr>
              <a:t>Purchase During the Year</a:t>
            </a:r>
          </a:p>
          <a:p>
            <a:r>
              <a:rPr lang="en-US" dirty="0">
                <a:solidFill>
                  <a:schemeClr val="accent6"/>
                </a:solidFill>
              </a:rPr>
              <a:t>$90,000</a:t>
            </a:r>
          </a:p>
        </p:txBody>
      </p:sp>
      <p:pic>
        <p:nvPicPr>
          <p:cNvPr id="26" name="Picture 25">
            <a:extLst>
              <a:ext uri="{FF2B5EF4-FFF2-40B4-BE49-F238E27FC236}">
                <a16:creationId xmlns:a16="http://schemas.microsoft.com/office/drawing/2014/main" id="{7164EA80-6F40-426C-9146-87C5C05EC67A}"/>
              </a:ext>
            </a:extLst>
          </p:cNvPr>
          <p:cNvPicPr>
            <a:picLocks noChangeAspect="1"/>
          </p:cNvPicPr>
          <p:nvPr/>
        </p:nvPicPr>
        <p:blipFill>
          <a:blip r:embed="rId4"/>
          <a:stretch>
            <a:fillRect/>
          </a:stretch>
        </p:blipFill>
        <p:spPr>
          <a:xfrm>
            <a:off x="3936771" y="10469105"/>
            <a:ext cx="2705324" cy="2011494"/>
          </a:xfrm>
          <a:prstGeom prst="rect">
            <a:avLst/>
          </a:prstGeom>
        </p:spPr>
      </p:pic>
      <p:sp>
        <p:nvSpPr>
          <p:cNvPr id="27" name="Arrow: Down 26">
            <a:extLst>
              <a:ext uri="{FF2B5EF4-FFF2-40B4-BE49-F238E27FC236}">
                <a16:creationId xmlns:a16="http://schemas.microsoft.com/office/drawing/2014/main" id="{E2C2E44E-2E62-48DB-9F4A-C010254DC56E}"/>
              </a:ext>
            </a:extLst>
          </p:cNvPr>
          <p:cNvSpPr/>
          <p:nvPr/>
        </p:nvSpPr>
        <p:spPr>
          <a:xfrm>
            <a:off x="4909008" y="9136435"/>
            <a:ext cx="749970" cy="1297879"/>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D11EE6CD-5B38-459F-8538-9C99318248EB}"/>
              </a:ext>
            </a:extLst>
          </p:cNvPr>
          <p:cNvPicPr>
            <a:picLocks noChangeAspect="1"/>
          </p:cNvPicPr>
          <p:nvPr/>
        </p:nvPicPr>
        <p:blipFill>
          <a:blip r:embed="rId4"/>
          <a:stretch>
            <a:fillRect/>
          </a:stretch>
        </p:blipFill>
        <p:spPr>
          <a:xfrm>
            <a:off x="7351446" y="10469105"/>
            <a:ext cx="2705324" cy="2011494"/>
          </a:xfrm>
          <a:prstGeom prst="rect">
            <a:avLst/>
          </a:prstGeom>
        </p:spPr>
      </p:pic>
      <p:sp>
        <p:nvSpPr>
          <p:cNvPr id="29" name="Arrow: Down 28">
            <a:extLst>
              <a:ext uri="{FF2B5EF4-FFF2-40B4-BE49-F238E27FC236}">
                <a16:creationId xmlns:a16="http://schemas.microsoft.com/office/drawing/2014/main" id="{30FCBADD-94DE-4B6E-B2B9-8592C30CE46B}"/>
              </a:ext>
            </a:extLst>
          </p:cNvPr>
          <p:cNvSpPr/>
          <p:nvPr/>
        </p:nvSpPr>
        <p:spPr>
          <a:xfrm>
            <a:off x="8323683" y="9136435"/>
            <a:ext cx="749970" cy="1297879"/>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10409AB-63A4-4392-A4A1-2E6F2FB0768C}"/>
              </a:ext>
            </a:extLst>
          </p:cNvPr>
          <p:cNvPicPr>
            <a:picLocks noChangeAspect="1"/>
          </p:cNvPicPr>
          <p:nvPr/>
        </p:nvPicPr>
        <p:blipFill>
          <a:blip r:embed="rId4"/>
          <a:stretch>
            <a:fillRect/>
          </a:stretch>
        </p:blipFill>
        <p:spPr>
          <a:xfrm>
            <a:off x="10452097" y="10469105"/>
            <a:ext cx="2705324" cy="2011494"/>
          </a:xfrm>
          <a:prstGeom prst="rect">
            <a:avLst/>
          </a:prstGeom>
        </p:spPr>
      </p:pic>
      <p:sp>
        <p:nvSpPr>
          <p:cNvPr id="31" name="Arrow: Down 30">
            <a:extLst>
              <a:ext uri="{FF2B5EF4-FFF2-40B4-BE49-F238E27FC236}">
                <a16:creationId xmlns:a16="http://schemas.microsoft.com/office/drawing/2014/main" id="{93027B31-8E69-4F6E-87DA-581C743ACE18}"/>
              </a:ext>
            </a:extLst>
          </p:cNvPr>
          <p:cNvSpPr/>
          <p:nvPr/>
        </p:nvSpPr>
        <p:spPr>
          <a:xfrm>
            <a:off x="11424334" y="9136435"/>
            <a:ext cx="749970" cy="1297879"/>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95C0211-B349-4087-85C2-C2DA24B304D4}"/>
              </a:ext>
            </a:extLst>
          </p:cNvPr>
          <p:cNvPicPr>
            <a:picLocks noChangeAspect="1"/>
          </p:cNvPicPr>
          <p:nvPr/>
        </p:nvPicPr>
        <p:blipFill>
          <a:blip r:embed="rId4"/>
          <a:stretch>
            <a:fillRect/>
          </a:stretch>
        </p:blipFill>
        <p:spPr>
          <a:xfrm>
            <a:off x="13706757" y="10469105"/>
            <a:ext cx="2705324" cy="2011494"/>
          </a:xfrm>
          <a:prstGeom prst="rect">
            <a:avLst/>
          </a:prstGeom>
        </p:spPr>
      </p:pic>
      <p:sp>
        <p:nvSpPr>
          <p:cNvPr id="33" name="Arrow: Down 32">
            <a:extLst>
              <a:ext uri="{FF2B5EF4-FFF2-40B4-BE49-F238E27FC236}">
                <a16:creationId xmlns:a16="http://schemas.microsoft.com/office/drawing/2014/main" id="{A435A784-0790-4909-B4E2-E4794B06435E}"/>
              </a:ext>
            </a:extLst>
          </p:cNvPr>
          <p:cNvSpPr/>
          <p:nvPr/>
        </p:nvSpPr>
        <p:spPr>
          <a:xfrm>
            <a:off x="14678994" y="9136435"/>
            <a:ext cx="749970" cy="1297879"/>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EA48B0-00D0-43E2-ACD9-66603E154846}"/>
              </a:ext>
            </a:extLst>
          </p:cNvPr>
          <p:cNvSpPr/>
          <p:nvPr/>
        </p:nvSpPr>
        <p:spPr>
          <a:xfrm>
            <a:off x="16975722" y="10290416"/>
            <a:ext cx="6865414" cy="2308324"/>
          </a:xfrm>
          <a:prstGeom prst="rect">
            <a:avLst/>
          </a:prstGeom>
        </p:spPr>
        <p:txBody>
          <a:bodyPr wrap="square">
            <a:spAutoFit/>
          </a:bodyPr>
          <a:lstStyle/>
          <a:p>
            <a:r>
              <a:rPr lang="en-US" b="1" dirty="0">
                <a:solidFill>
                  <a:schemeClr val="accent6"/>
                </a:solidFill>
              </a:rPr>
              <a:t>Cost of Goods Sold (COGS)</a:t>
            </a:r>
          </a:p>
          <a:p>
            <a:r>
              <a:rPr lang="en-US" dirty="0">
                <a:solidFill>
                  <a:schemeClr val="accent6"/>
                </a:solidFill>
              </a:rPr>
              <a:t>=</a:t>
            </a:r>
            <a:r>
              <a:rPr lang="en-US" b="1" dirty="0">
                <a:solidFill>
                  <a:schemeClr val="accent6"/>
                </a:solidFill>
              </a:rPr>
              <a:t> </a:t>
            </a:r>
            <a:r>
              <a:rPr lang="en-US" dirty="0">
                <a:solidFill>
                  <a:schemeClr val="accent6"/>
                </a:solidFill>
              </a:rPr>
              <a:t>Costs of Goods Available for Sale </a:t>
            </a:r>
          </a:p>
          <a:p>
            <a:r>
              <a:rPr lang="en-US" dirty="0">
                <a:solidFill>
                  <a:schemeClr val="accent6"/>
                </a:solidFill>
              </a:rPr>
              <a:t>     – Ending Inventory</a:t>
            </a:r>
          </a:p>
          <a:p>
            <a:r>
              <a:rPr lang="en-US" dirty="0">
                <a:solidFill>
                  <a:schemeClr val="accent6"/>
                </a:solidFill>
              </a:rPr>
              <a:t>= $80,000</a:t>
            </a:r>
          </a:p>
        </p:txBody>
      </p:sp>
      <p:sp>
        <p:nvSpPr>
          <p:cNvPr id="4" name="Footer Placeholder 3">
            <a:extLst>
              <a:ext uri="{FF2B5EF4-FFF2-40B4-BE49-F238E27FC236}">
                <a16:creationId xmlns:a16="http://schemas.microsoft.com/office/drawing/2014/main" id="{49087CEA-3ABF-425B-8F41-1197BFDEAFE2}"/>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38169BA6-BEFC-4D46-AA95-DBACDDDA809D}"/>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
        <p:nvSpPr>
          <p:cNvPr id="25" name="Rectangle 24">
            <a:extLst>
              <a:ext uri="{FF2B5EF4-FFF2-40B4-BE49-F238E27FC236}">
                <a16:creationId xmlns:a16="http://schemas.microsoft.com/office/drawing/2014/main" id="{0E2E8C61-FBDC-4DF8-9685-F6256F20CA16}"/>
              </a:ext>
            </a:extLst>
          </p:cNvPr>
          <p:cNvSpPr/>
          <p:nvPr/>
        </p:nvSpPr>
        <p:spPr>
          <a:xfrm>
            <a:off x="3784600" y="4253072"/>
            <a:ext cx="7672932" cy="1754326"/>
          </a:xfrm>
          <a:prstGeom prst="rect">
            <a:avLst/>
          </a:prstGeom>
        </p:spPr>
        <p:txBody>
          <a:bodyPr wrap="square">
            <a:spAutoFit/>
          </a:bodyPr>
          <a:lstStyle/>
          <a:p>
            <a:r>
              <a:rPr lang="en-US" b="1" dirty="0">
                <a:solidFill>
                  <a:schemeClr val="accent6"/>
                </a:solidFill>
              </a:rPr>
              <a:t>Costs of Goods Available for Sale </a:t>
            </a:r>
          </a:p>
          <a:p>
            <a:r>
              <a:rPr lang="en-US" dirty="0">
                <a:solidFill>
                  <a:schemeClr val="accent6"/>
                </a:solidFill>
              </a:rPr>
              <a:t>= Beginning Inventory + New Purchases</a:t>
            </a:r>
          </a:p>
          <a:p>
            <a:r>
              <a:rPr lang="en-US" dirty="0">
                <a:solidFill>
                  <a:schemeClr val="accent6"/>
                </a:solidFill>
              </a:rPr>
              <a:t>= $110,000</a:t>
            </a:r>
          </a:p>
        </p:txBody>
      </p:sp>
      <p:sp>
        <p:nvSpPr>
          <p:cNvPr id="6" name="Rectangle: Rounded Corners 5">
            <a:extLst>
              <a:ext uri="{FF2B5EF4-FFF2-40B4-BE49-F238E27FC236}">
                <a16:creationId xmlns:a16="http://schemas.microsoft.com/office/drawing/2014/main" id="{2FE5DB7D-C50A-4BB0-88D9-F1FA23FACBD2}"/>
              </a:ext>
            </a:extLst>
          </p:cNvPr>
          <p:cNvSpPr/>
          <p:nvPr/>
        </p:nvSpPr>
        <p:spPr>
          <a:xfrm>
            <a:off x="17446347" y="4488634"/>
            <a:ext cx="5869508" cy="1854678"/>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7" name="Rectangle: Rounded Corners 6">
            <a:extLst>
              <a:ext uri="{FF2B5EF4-FFF2-40B4-BE49-F238E27FC236}">
                <a16:creationId xmlns:a16="http://schemas.microsoft.com/office/drawing/2014/main" id="{B3E9DB7A-76F3-4307-99FD-928DAA328D5A}"/>
              </a:ext>
            </a:extLst>
          </p:cNvPr>
          <p:cNvSpPr/>
          <p:nvPr/>
        </p:nvSpPr>
        <p:spPr>
          <a:xfrm>
            <a:off x="17216715" y="4253072"/>
            <a:ext cx="5869508" cy="1854678"/>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For simplicity, we use </a:t>
            </a:r>
            <a:r>
              <a:rPr lang="en-US" altLang="zh-CN" b="1" dirty="0">
                <a:solidFill>
                  <a:schemeClr val="tx2"/>
                </a:solidFill>
              </a:rPr>
              <a:t>periodic inventory system</a:t>
            </a:r>
          </a:p>
          <a:p>
            <a:pPr algn="ctr"/>
            <a:r>
              <a:rPr lang="en-US" altLang="zh-CN" dirty="0">
                <a:solidFill>
                  <a:schemeClr val="tx2"/>
                </a:solidFill>
              </a:rPr>
              <a:t>to calculate COGS in Ch6</a:t>
            </a:r>
          </a:p>
        </p:txBody>
      </p:sp>
    </p:spTree>
    <p:extLst>
      <p:ext uri="{BB962C8B-B14F-4D97-AF65-F5344CB8AC3E}">
        <p14:creationId xmlns:p14="http://schemas.microsoft.com/office/powerpoint/2010/main" val="3729382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CCDF0B5-8F24-4932-AF59-D0CB503CB0BA}"/>
              </a:ext>
            </a:extLst>
          </p:cNvPr>
          <p:cNvSpPr/>
          <p:nvPr/>
        </p:nvSpPr>
        <p:spPr>
          <a:xfrm>
            <a:off x="1928471" y="3443591"/>
            <a:ext cx="21406019" cy="5339462"/>
          </a:xfrm>
          <a:prstGeom prst="roundRect">
            <a:avLst>
              <a:gd name="adj" fmla="val 6232"/>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CBD8BB-E6B3-4579-B371-A7076FCE33B7}"/>
              </a:ext>
            </a:extLst>
          </p:cNvPr>
          <p:cNvSpPr>
            <a:spLocks noGrp="1"/>
          </p:cNvSpPr>
          <p:nvPr>
            <p:ph type="title"/>
          </p:nvPr>
        </p:nvSpPr>
        <p:spPr/>
        <p:txBody>
          <a:bodyPr/>
          <a:lstStyle/>
          <a:p>
            <a:r>
              <a:rPr lang="en-US" dirty="0"/>
              <a:t>Inventory cost methods </a:t>
            </a:r>
            <a:r>
              <a:rPr lang="en-US" altLang="zh-CN" dirty="0"/>
              <a:t>– Calculating </a:t>
            </a:r>
            <a:r>
              <a:rPr lang="en-US" b="1" dirty="0"/>
              <a:t>COGS</a:t>
            </a:r>
            <a:endParaRPr lang="en-US" dirty="0"/>
          </a:p>
        </p:txBody>
      </p:sp>
      <p:sp>
        <p:nvSpPr>
          <p:cNvPr id="3" name="Content Placeholder 2">
            <a:extLst>
              <a:ext uri="{FF2B5EF4-FFF2-40B4-BE49-F238E27FC236}">
                <a16:creationId xmlns:a16="http://schemas.microsoft.com/office/drawing/2014/main" id="{716F27EB-6CE1-4023-8B2B-B65D2A176759}"/>
              </a:ext>
            </a:extLst>
          </p:cNvPr>
          <p:cNvSpPr>
            <a:spLocks noGrp="1"/>
          </p:cNvSpPr>
          <p:nvPr>
            <p:ph sz="quarter" idx="13"/>
          </p:nvPr>
        </p:nvSpPr>
        <p:spPr>
          <a:xfrm>
            <a:off x="990600" y="2330379"/>
            <a:ext cx="22301200" cy="11385621"/>
          </a:xfrm>
        </p:spPr>
        <p:txBody>
          <a:bodyPr>
            <a:normAutofit/>
          </a:bodyPr>
          <a:lstStyle/>
          <a:p>
            <a:r>
              <a:rPr lang="en-US" dirty="0"/>
              <a:t>Purchase cost of inventory may change over time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pPr lvl="1"/>
            <a:endParaRPr lang="en-US" dirty="0"/>
          </a:p>
          <a:p>
            <a:endParaRPr lang="en-US" dirty="0"/>
          </a:p>
        </p:txBody>
      </p:sp>
      <p:cxnSp>
        <p:nvCxnSpPr>
          <p:cNvPr id="4" name="Straight Arrow Connector 3">
            <a:extLst>
              <a:ext uri="{FF2B5EF4-FFF2-40B4-BE49-F238E27FC236}">
                <a16:creationId xmlns:a16="http://schemas.microsoft.com/office/drawing/2014/main" id="{3360BE88-1D9B-4EB8-B0EC-79910871317B}"/>
              </a:ext>
            </a:extLst>
          </p:cNvPr>
          <p:cNvCxnSpPr>
            <a:cxnSpLocks/>
            <a:stCxn id="5" idx="3"/>
            <a:endCxn id="6" idx="1"/>
          </p:cNvCxnSpPr>
          <p:nvPr/>
        </p:nvCxnSpPr>
        <p:spPr>
          <a:xfrm>
            <a:off x="3811856" y="6199016"/>
            <a:ext cx="14242048" cy="0"/>
          </a:xfrm>
          <a:prstGeom prst="straightConnector1">
            <a:avLst/>
          </a:prstGeom>
          <a:ln w="76200">
            <a:solidFill>
              <a:srgbClr val="FFCC99"/>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01D5500-2056-4A3C-8D54-687234F4EFF4}"/>
              </a:ext>
            </a:extLst>
          </p:cNvPr>
          <p:cNvSpPr/>
          <p:nvPr/>
        </p:nvSpPr>
        <p:spPr>
          <a:xfrm>
            <a:off x="2465656" y="5310019"/>
            <a:ext cx="1346200" cy="1777994"/>
          </a:xfrm>
          <a:prstGeom prst="rect">
            <a:avLst/>
          </a:prstGeom>
          <a:solidFill>
            <a:schemeClr val="bg1"/>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solidFill>
              </a:rPr>
              <a:t>Jan</a:t>
            </a:r>
          </a:p>
          <a:p>
            <a:pPr algn="ctr"/>
            <a:r>
              <a:rPr lang="en-US" sz="6000" dirty="0">
                <a:solidFill>
                  <a:schemeClr val="accent6"/>
                </a:solidFill>
              </a:rPr>
              <a:t>1</a:t>
            </a:r>
          </a:p>
        </p:txBody>
      </p:sp>
      <p:sp>
        <p:nvSpPr>
          <p:cNvPr id="6" name="Rectangle 5">
            <a:extLst>
              <a:ext uri="{FF2B5EF4-FFF2-40B4-BE49-F238E27FC236}">
                <a16:creationId xmlns:a16="http://schemas.microsoft.com/office/drawing/2014/main" id="{1D53AAB8-DC8A-4DB3-AC6A-A59BEBC13876}"/>
              </a:ext>
            </a:extLst>
          </p:cNvPr>
          <p:cNvSpPr/>
          <p:nvPr/>
        </p:nvSpPr>
        <p:spPr>
          <a:xfrm>
            <a:off x="18053904" y="5310019"/>
            <a:ext cx="1346200" cy="1777994"/>
          </a:xfrm>
          <a:prstGeom prst="rect">
            <a:avLst/>
          </a:prstGeom>
          <a:solidFill>
            <a:schemeClr val="bg1"/>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solidFill>
              </a:rPr>
              <a:t>Dec</a:t>
            </a:r>
          </a:p>
          <a:p>
            <a:pPr algn="ctr"/>
            <a:r>
              <a:rPr lang="en-US" sz="6000" dirty="0">
                <a:solidFill>
                  <a:schemeClr val="accent6"/>
                </a:solidFill>
              </a:rPr>
              <a:t>31</a:t>
            </a:r>
          </a:p>
        </p:txBody>
      </p:sp>
      <p:pic>
        <p:nvPicPr>
          <p:cNvPr id="7" name="Picture 6">
            <a:extLst>
              <a:ext uri="{FF2B5EF4-FFF2-40B4-BE49-F238E27FC236}">
                <a16:creationId xmlns:a16="http://schemas.microsoft.com/office/drawing/2014/main" id="{0A7F0AD6-97C0-49BC-ABB9-015604F53AB9}"/>
              </a:ext>
            </a:extLst>
          </p:cNvPr>
          <p:cNvPicPr>
            <a:picLocks noChangeAspect="1"/>
          </p:cNvPicPr>
          <p:nvPr/>
        </p:nvPicPr>
        <p:blipFill>
          <a:blip r:embed="rId3">
            <a:lum contrast="20000"/>
          </a:blip>
          <a:stretch>
            <a:fillRect/>
          </a:stretch>
        </p:blipFill>
        <p:spPr>
          <a:xfrm>
            <a:off x="1983056" y="3850164"/>
            <a:ext cx="2311400" cy="1411729"/>
          </a:xfrm>
          <a:prstGeom prst="rect">
            <a:avLst/>
          </a:prstGeom>
        </p:spPr>
      </p:pic>
      <p:pic>
        <p:nvPicPr>
          <p:cNvPr id="8" name="Picture 7">
            <a:extLst>
              <a:ext uri="{FF2B5EF4-FFF2-40B4-BE49-F238E27FC236}">
                <a16:creationId xmlns:a16="http://schemas.microsoft.com/office/drawing/2014/main" id="{CBC9FD16-5EA7-447C-B9D2-842CB3B6A8A5}"/>
              </a:ext>
            </a:extLst>
          </p:cNvPr>
          <p:cNvPicPr>
            <a:picLocks noChangeAspect="1"/>
          </p:cNvPicPr>
          <p:nvPr/>
        </p:nvPicPr>
        <p:blipFill>
          <a:blip r:embed="rId3">
            <a:lum contrast="20000"/>
          </a:blip>
          <a:stretch>
            <a:fillRect/>
          </a:stretch>
        </p:blipFill>
        <p:spPr>
          <a:xfrm>
            <a:off x="17571304" y="3850164"/>
            <a:ext cx="2311400" cy="1411729"/>
          </a:xfrm>
          <a:prstGeom prst="rect">
            <a:avLst/>
          </a:prstGeom>
        </p:spPr>
      </p:pic>
      <p:sp>
        <p:nvSpPr>
          <p:cNvPr id="9" name="Rectangle 8">
            <a:extLst>
              <a:ext uri="{FF2B5EF4-FFF2-40B4-BE49-F238E27FC236}">
                <a16:creationId xmlns:a16="http://schemas.microsoft.com/office/drawing/2014/main" id="{CF0115E6-ADFA-44C1-B597-AAA4823141E6}"/>
              </a:ext>
            </a:extLst>
          </p:cNvPr>
          <p:cNvSpPr/>
          <p:nvPr/>
        </p:nvSpPr>
        <p:spPr>
          <a:xfrm>
            <a:off x="4294456" y="3952664"/>
            <a:ext cx="3963987" cy="1200329"/>
          </a:xfrm>
          <a:prstGeom prst="rect">
            <a:avLst/>
          </a:prstGeom>
        </p:spPr>
        <p:txBody>
          <a:bodyPr wrap="square">
            <a:spAutoFit/>
          </a:bodyPr>
          <a:lstStyle/>
          <a:p>
            <a:r>
              <a:rPr lang="en-US" dirty="0">
                <a:solidFill>
                  <a:schemeClr val="accent6"/>
                </a:solidFill>
              </a:rPr>
              <a:t>Beginning</a:t>
            </a:r>
          </a:p>
          <a:p>
            <a:r>
              <a:rPr lang="en-US" dirty="0">
                <a:solidFill>
                  <a:schemeClr val="accent6"/>
                </a:solidFill>
              </a:rPr>
              <a:t>Inventory</a:t>
            </a:r>
          </a:p>
        </p:txBody>
      </p:sp>
      <p:sp>
        <p:nvSpPr>
          <p:cNvPr id="10" name="Rectangle 9">
            <a:extLst>
              <a:ext uri="{FF2B5EF4-FFF2-40B4-BE49-F238E27FC236}">
                <a16:creationId xmlns:a16="http://schemas.microsoft.com/office/drawing/2014/main" id="{698BA103-DC3B-4366-9E6A-27520FCD6A4E}"/>
              </a:ext>
            </a:extLst>
          </p:cNvPr>
          <p:cNvSpPr/>
          <p:nvPr/>
        </p:nvSpPr>
        <p:spPr>
          <a:xfrm>
            <a:off x="19882704" y="3952664"/>
            <a:ext cx="3963987" cy="1200329"/>
          </a:xfrm>
          <a:prstGeom prst="rect">
            <a:avLst/>
          </a:prstGeom>
        </p:spPr>
        <p:txBody>
          <a:bodyPr wrap="square">
            <a:spAutoFit/>
          </a:bodyPr>
          <a:lstStyle/>
          <a:p>
            <a:r>
              <a:rPr lang="en-US" b="1" dirty="0">
                <a:solidFill>
                  <a:srgbClr val="FF7979"/>
                </a:solidFill>
              </a:rPr>
              <a:t>Ending</a:t>
            </a:r>
          </a:p>
          <a:p>
            <a:r>
              <a:rPr lang="en-US" b="1" dirty="0">
                <a:solidFill>
                  <a:srgbClr val="FF7979"/>
                </a:solidFill>
              </a:rPr>
              <a:t>Inventory</a:t>
            </a:r>
          </a:p>
        </p:txBody>
      </p:sp>
      <p:pic>
        <p:nvPicPr>
          <p:cNvPr id="11" name="Picture 10">
            <a:extLst>
              <a:ext uri="{FF2B5EF4-FFF2-40B4-BE49-F238E27FC236}">
                <a16:creationId xmlns:a16="http://schemas.microsoft.com/office/drawing/2014/main" id="{0D38B807-0163-4D73-9C03-17860EC8527D}"/>
              </a:ext>
            </a:extLst>
          </p:cNvPr>
          <p:cNvPicPr>
            <a:picLocks noChangeAspect="1"/>
          </p:cNvPicPr>
          <p:nvPr/>
        </p:nvPicPr>
        <p:blipFill>
          <a:blip r:embed="rId3">
            <a:lum contrast="20000"/>
          </a:blip>
          <a:stretch>
            <a:fillRect/>
          </a:stretch>
        </p:blipFill>
        <p:spPr>
          <a:xfrm>
            <a:off x="6670359" y="3612861"/>
            <a:ext cx="2311400" cy="1411729"/>
          </a:xfrm>
          <a:prstGeom prst="rect">
            <a:avLst/>
          </a:prstGeom>
        </p:spPr>
      </p:pic>
      <p:sp>
        <p:nvSpPr>
          <p:cNvPr id="12" name="Arrow: Down 11">
            <a:extLst>
              <a:ext uri="{FF2B5EF4-FFF2-40B4-BE49-F238E27FC236}">
                <a16:creationId xmlns:a16="http://schemas.microsoft.com/office/drawing/2014/main" id="{77274134-D5B9-4932-BF47-B4DDA97F933A}"/>
              </a:ext>
            </a:extLst>
          </p:cNvPr>
          <p:cNvSpPr/>
          <p:nvPr/>
        </p:nvSpPr>
        <p:spPr>
          <a:xfrm>
            <a:off x="7451074" y="5059382"/>
            <a:ext cx="749970" cy="1185888"/>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A096AB-CFB4-4431-B53B-903177233668}"/>
              </a:ext>
            </a:extLst>
          </p:cNvPr>
          <p:cNvSpPr/>
          <p:nvPr/>
        </p:nvSpPr>
        <p:spPr>
          <a:xfrm>
            <a:off x="14101602" y="3668595"/>
            <a:ext cx="3609119" cy="1200329"/>
          </a:xfrm>
          <a:prstGeom prst="rect">
            <a:avLst/>
          </a:prstGeom>
        </p:spPr>
        <p:txBody>
          <a:bodyPr wrap="square">
            <a:spAutoFit/>
          </a:bodyPr>
          <a:lstStyle/>
          <a:p>
            <a:r>
              <a:rPr lang="en-US" dirty="0">
                <a:solidFill>
                  <a:schemeClr val="accent6"/>
                </a:solidFill>
              </a:rPr>
              <a:t>Purchase</a:t>
            </a:r>
          </a:p>
          <a:p>
            <a:r>
              <a:rPr lang="en-US" dirty="0">
                <a:solidFill>
                  <a:schemeClr val="accent6"/>
                </a:solidFill>
              </a:rPr>
              <a:t>During the Year</a:t>
            </a:r>
          </a:p>
        </p:txBody>
      </p:sp>
      <p:sp>
        <p:nvSpPr>
          <p:cNvPr id="17" name="Arrow: Down 16">
            <a:extLst>
              <a:ext uri="{FF2B5EF4-FFF2-40B4-BE49-F238E27FC236}">
                <a16:creationId xmlns:a16="http://schemas.microsoft.com/office/drawing/2014/main" id="{D44C956C-9333-4F7D-8A85-7EE9F5D135C2}"/>
              </a:ext>
            </a:extLst>
          </p:cNvPr>
          <p:cNvSpPr/>
          <p:nvPr/>
        </p:nvSpPr>
        <p:spPr>
          <a:xfrm>
            <a:off x="5236752" y="6252742"/>
            <a:ext cx="749970" cy="734722"/>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808F2818-86F9-4A86-B1C7-A1D5FF89EB6B}"/>
              </a:ext>
            </a:extLst>
          </p:cNvPr>
          <p:cNvSpPr/>
          <p:nvPr/>
        </p:nvSpPr>
        <p:spPr>
          <a:xfrm>
            <a:off x="7784014" y="6252742"/>
            <a:ext cx="749970" cy="734722"/>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5CDF690B-7828-489B-B66A-CFC0B8BD98A2}"/>
              </a:ext>
            </a:extLst>
          </p:cNvPr>
          <p:cNvSpPr/>
          <p:nvPr/>
        </p:nvSpPr>
        <p:spPr>
          <a:xfrm>
            <a:off x="10564672" y="6252742"/>
            <a:ext cx="749970" cy="734722"/>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43532B4-9D04-46A9-9513-6406801C9E59}"/>
              </a:ext>
            </a:extLst>
          </p:cNvPr>
          <p:cNvSpPr/>
          <p:nvPr/>
        </p:nvSpPr>
        <p:spPr>
          <a:xfrm>
            <a:off x="18053904" y="7470430"/>
            <a:ext cx="6009439" cy="646331"/>
          </a:xfrm>
          <a:prstGeom prst="rect">
            <a:avLst/>
          </a:prstGeom>
        </p:spPr>
        <p:txBody>
          <a:bodyPr wrap="square">
            <a:spAutoFit/>
          </a:bodyPr>
          <a:lstStyle/>
          <a:p>
            <a:r>
              <a:rPr lang="en-US" b="1" dirty="0">
                <a:solidFill>
                  <a:srgbClr val="FF7979"/>
                </a:solidFill>
              </a:rPr>
              <a:t>Cost of Goods Sold</a:t>
            </a:r>
            <a:endParaRPr lang="en-US" dirty="0">
              <a:solidFill>
                <a:srgbClr val="FF7979"/>
              </a:solidFill>
            </a:endParaRPr>
          </a:p>
        </p:txBody>
      </p:sp>
      <p:pic>
        <p:nvPicPr>
          <p:cNvPr id="23" name="Picture 22">
            <a:extLst>
              <a:ext uri="{FF2B5EF4-FFF2-40B4-BE49-F238E27FC236}">
                <a16:creationId xmlns:a16="http://schemas.microsoft.com/office/drawing/2014/main" id="{80754627-19C2-4FFA-AC93-85B7516AA04D}"/>
              </a:ext>
            </a:extLst>
          </p:cNvPr>
          <p:cNvPicPr>
            <a:picLocks noChangeAspect="1"/>
          </p:cNvPicPr>
          <p:nvPr/>
        </p:nvPicPr>
        <p:blipFill>
          <a:blip r:embed="rId3">
            <a:lum contrast="20000"/>
          </a:blip>
          <a:stretch>
            <a:fillRect/>
          </a:stretch>
        </p:blipFill>
        <p:spPr>
          <a:xfrm>
            <a:off x="9316139" y="3612861"/>
            <a:ext cx="2311400" cy="1411729"/>
          </a:xfrm>
          <a:prstGeom prst="rect">
            <a:avLst/>
          </a:prstGeom>
        </p:spPr>
      </p:pic>
      <p:sp>
        <p:nvSpPr>
          <p:cNvPr id="24" name="Arrow: Down 23">
            <a:extLst>
              <a:ext uri="{FF2B5EF4-FFF2-40B4-BE49-F238E27FC236}">
                <a16:creationId xmlns:a16="http://schemas.microsoft.com/office/drawing/2014/main" id="{CAF1AC9F-1EC0-43C3-87A4-A085ECC8F16E}"/>
              </a:ext>
            </a:extLst>
          </p:cNvPr>
          <p:cNvSpPr/>
          <p:nvPr/>
        </p:nvSpPr>
        <p:spPr>
          <a:xfrm>
            <a:off x="10096854" y="5059382"/>
            <a:ext cx="749970" cy="1185888"/>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467F4CA-C183-4274-9D48-DBAAF21658B4}"/>
              </a:ext>
            </a:extLst>
          </p:cNvPr>
          <p:cNvPicPr>
            <a:picLocks noChangeAspect="1"/>
          </p:cNvPicPr>
          <p:nvPr/>
        </p:nvPicPr>
        <p:blipFill>
          <a:blip r:embed="rId3">
            <a:lum contrast="20000"/>
          </a:blip>
          <a:stretch>
            <a:fillRect/>
          </a:stretch>
        </p:blipFill>
        <p:spPr>
          <a:xfrm>
            <a:off x="11840262" y="3612861"/>
            <a:ext cx="2311400" cy="1411729"/>
          </a:xfrm>
          <a:prstGeom prst="rect">
            <a:avLst/>
          </a:prstGeom>
        </p:spPr>
      </p:pic>
      <p:sp>
        <p:nvSpPr>
          <p:cNvPr id="26" name="Arrow: Down 25">
            <a:extLst>
              <a:ext uri="{FF2B5EF4-FFF2-40B4-BE49-F238E27FC236}">
                <a16:creationId xmlns:a16="http://schemas.microsoft.com/office/drawing/2014/main" id="{AF67FF3B-A2A0-4D48-BE51-9932E61CA1EE}"/>
              </a:ext>
            </a:extLst>
          </p:cNvPr>
          <p:cNvSpPr/>
          <p:nvPr/>
        </p:nvSpPr>
        <p:spPr>
          <a:xfrm>
            <a:off x="12620977" y="5059382"/>
            <a:ext cx="749970" cy="1185888"/>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91A3554-029B-4FEC-A0B6-E9CB3115B5E5}"/>
              </a:ext>
            </a:extLst>
          </p:cNvPr>
          <p:cNvPicPr>
            <a:picLocks noChangeAspect="1"/>
          </p:cNvPicPr>
          <p:nvPr/>
        </p:nvPicPr>
        <p:blipFill>
          <a:blip r:embed="rId4"/>
          <a:stretch>
            <a:fillRect/>
          </a:stretch>
        </p:blipFill>
        <p:spPr>
          <a:xfrm>
            <a:off x="4554850" y="7007767"/>
            <a:ext cx="2113774" cy="1571658"/>
          </a:xfrm>
          <a:prstGeom prst="rect">
            <a:avLst/>
          </a:prstGeom>
        </p:spPr>
      </p:pic>
      <p:pic>
        <p:nvPicPr>
          <p:cNvPr id="30" name="Picture 29">
            <a:extLst>
              <a:ext uri="{FF2B5EF4-FFF2-40B4-BE49-F238E27FC236}">
                <a16:creationId xmlns:a16="http://schemas.microsoft.com/office/drawing/2014/main" id="{DE36316C-E556-470F-B39D-4DC98E8E2B18}"/>
              </a:ext>
            </a:extLst>
          </p:cNvPr>
          <p:cNvPicPr>
            <a:picLocks noChangeAspect="1"/>
          </p:cNvPicPr>
          <p:nvPr/>
        </p:nvPicPr>
        <p:blipFill>
          <a:blip r:embed="rId4"/>
          <a:stretch>
            <a:fillRect/>
          </a:stretch>
        </p:blipFill>
        <p:spPr>
          <a:xfrm>
            <a:off x="7102112" y="7007767"/>
            <a:ext cx="2113774" cy="1571658"/>
          </a:xfrm>
          <a:prstGeom prst="rect">
            <a:avLst/>
          </a:prstGeom>
        </p:spPr>
      </p:pic>
      <p:pic>
        <p:nvPicPr>
          <p:cNvPr id="31" name="Picture 30">
            <a:extLst>
              <a:ext uri="{FF2B5EF4-FFF2-40B4-BE49-F238E27FC236}">
                <a16:creationId xmlns:a16="http://schemas.microsoft.com/office/drawing/2014/main" id="{70E16386-9CA3-4F38-8D1E-8E5972343E35}"/>
              </a:ext>
            </a:extLst>
          </p:cNvPr>
          <p:cNvPicPr>
            <a:picLocks noChangeAspect="1"/>
          </p:cNvPicPr>
          <p:nvPr/>
        </p:nvPicPr>
        <p:blipFill>
          <a:blip r:embed="rId4"/>
          <a:stretch>
            <a:fillRect/>
          </a:stretch>
        </p:blipFill>
        <p:spPr>
          <a:xfrm>
            <a:off x="9885773" y="7007767"/>
            <a:ext cx="2113774" cy="1571658"/>
          </a:xfrm>
          <a:prstGeom prst="rect">
            <a:avLst/>
          </a:prstGeom>
        </p:spPr>
      </p:pic>
      <p:sp>
        <p:nvSpPr>
          <p:cNvPr id="32" name="Rectangle 31">
            <a:extLst>
              <a:ext uri="{FF2B5EF4-FFF2-40B4-BE49-F238E27FC236}">
                <a16:creationId xmlns:a16="http://schemas.microsoft.com/office/drawing/2014/main" id="{CBE149BD-7EE1-42B2-BCD5-DBFB7074DE15}"/>
              </a:ext>
            </a:extLst>
          </p:cNvPr>
          <p:cNvSpPr/>
          <p:nvPr/>
        </p:nvSpPr>
        <p:spPr>
          <a:xfrm>
            <a:off x="21911078" y="3938445"/>
            <a:ext cx="1189749" cy="1107996"/>
          </a:xfrm>
          <a:prstGeom prst="rect">
            <a:avLst/>
          </a:prstGeom>
        </p:spPr>
        <p:txBody>
          <a:bodyPr wrap="none">
            <a:spAutoFit/>
          </a:bodyPr>
          <a:lstStyle/>
          <a:p>
            <a:r>
              <a:rPr lang="en-US" sz="6600" b="1" dirty="0">
                <a:solidFill>
                  <a:srgbClr val="FF7979"/>
                </a:solidFill>
              </a:rPr>
              <a:t>= ?</a:t>
            </a:r>
            <a:endParaRPr lang="en-US" sz="6600" dirty="0">
              <a:solidFill>
                <a:srgbClr val="FF7979"/>
              </a:solidFill>
            </a:endParaRPr>
          </a:p>
        </p:txBody>
      </p:sp>
      <p:sp>
        <p:nvSpPr>
          <p:cNvPr id="33" name="Rectangle 32">
            <a:extLst>
              <a:ext uri="{FF2B5EF4-FFF2-40B4-BE49-F238E27FC236}">
                <a16:creationId xmlns:a16="http://schemas.microsoft.com/office/drawing/2014/main" id="{2975E381-92A5-488D-A1B7-3A10C4313D93}"/>
              </a:ext>
            </a:extLst>
          </p:cNvPr>
          <p:cNvSpPr/>
          <p:nvPr/>
        </p:nvSpPr>
        <p:spPr>
          <a:xfrm>
            <a:off x="21903434" y="7191471"/>
            <a:ext cx="1189749" cy="1107996"/>
          </a:xfrm>
          <a:prstGeom prst="rect">
            <a:avLst/>
          </a:prstGeom>
        </p:spPr>
        <p:txBody>
          <a:bodyPr wrap="none">
            <a:spAutoFit/>
          </a:bodyPr>
          <a:lstStyle/>
          <a:p>
            <a:r>
              <a:rPr lang="en-US" sz="6600" b="1" dirty="0">
                <a:solidFill>
                  <a:srgbClr val="FF7979"/>
                </a:solidFill>
              </a:rPr>
              <a:t>= ?</a:t>
            </a:r>
            <a:endParaRPr lang="en-US" sz="6600" dirty="0">
              <a:solidFill>
                <a:srgbClr val="FF7979"/>
              </a:solidFill>
            </a:endParaRPr>
          </a:p>
        </p:txBody>
      </p:sp>
      <p:sp>
        <p:nvSpPr>
          <p:cNvPr id="34" name="Arrow: Down 33">
            <a:extLst>
              <a:ext uri="{FF2B5EF4-FFF2-40B4-BE49-F238E27FC236}">
                <a16:creationId xmlns:a16="http://schemas.microsoft.com/office/drawing/2014/main" id="{F292CE4B-E4B6-4802-ADE0-0F59FECBFCC8}"/>
              </a:ext>
            </a:extLst>
          </p:cNvPr>
          <p:cNvSpPr/>
          <p:nvPr/>
        </p:nvSpPr>
        <p:spPr>
          <a:xfrm>
            <a:off x="13032627" y="6252742"/>
            <a:ext cx="749970" cy="734722"/>
          </a:xfrm>
          <a:prstGeom prst="downArrow">
            <a:avLst/>
          </a:prstGeom>
          <a:solidFill>
            <a:srgbClr val="C4E5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15BE22F-D522-4E12-9365-39818F79A1E9}"/>
              </a:ext>
            </a:extLst>
          </p:cNvPr>
          <p:cNvPicPr>
            <a:picLocks noChangeAspect="1"/>
          </p:cNvPicPr>
          <p:nvPr/>
        </p:nvPicPr>
        <p:blipFill>
          <a:blip r:embed="rId4"/>
          <a:stretch>
            <a:fillRect/>
          </a:stretch>
        </p:blipFill>
        <p:spPr>
          <a:xfrm>
            <a:off x="12353728" y="7007767"/>
            <a:ext cx="2113774" cy="1571658"/>
          </a:xfrm>
          <a:prstGeom prst="rect">
            <a:avLst/>
          </a:prstGeom>
        </p:spPr>
      </p:pic>
      <p:sp>
        <p:nvSpPr>
          <p:cNvPr id="37" name="Rectangle 36">
            <a:extLst>
              <a:ext uri="{FF2B5EF4-FFF2-40B4-BE49-F238E27FC236}">
                <a16:creationId xmlns:a16="http://schemas.microsoft.com/office/drawing/2014/main" id="{B8B95D1A-09CA-404B-B946-5C27F1AB1EE0}"/>
              </a:ext>
            </a:extLst>
          </p:cNvPr>
          <p:cNvSpPr/>
          <p:nvPr/>
        </p:nvSpPr>
        <p:spPr>
          <a:xfrm>
            <a:off x="7087075" y="3757115"/>
            <a:ext cx="1682847" cy="59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$800</a:t>
            </a:r>
          </a:p>
        </p:txBody>
      </p:sp>
      <p:sp>
        <p:nvSpPr>
          <p:cNvPr id="38" name="Rectangle 37">
            <a:extLst>
              <a:ext uri="{FF2B5EF4-FFF2-40B4-BE49-F238E27FC236}">
                <a16:creationId xmlns:a16="http://schemas.microsoft.com/office/drawing/2014/main" id="{65FE0CAE-F23D-4218-98CF-5D791FB104D4}"/>
              </a:ext>
            </a:extLst>
          </p:cNvPr>
          <p:cNvSpPr/>
          <p:nvPr/>
        </p:nvSpPr>
        <p:spPr>
          <a:xfrm>
            <a:off x="9745824" y="3757115"/>
            <a:ext cx="1682847" cy="59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$850</a:t>
            </a:r>
          </a:p>
        </p:txBody>
      </p:sp>
      <p:sp>
        <p:nvSpPr>
          <p:cNvPr id="39" name="Rectangle 38">
            <a:extLst>
              <a:ext uri="{FF2B5EF4-FFF2-40B4-BE49-F238E27FC236}">
                <a16:creationId xmlns:a16="http://schemas.microsoft.com/office/drawing/2014/main" id="{C481091B-A2FB-449C-88D5-6FC11F84DDAC}"/>
              </a:ext>
            </a:extLst>
          </p:cNvPr>
          <p:cNvSpPr/>
          <p:nvPr/>
        </p:nvSpPr>
        <p:spPr>
          <a:xfrm>
            <a:off x="12271668" y="3757115"/>
            <a:ext cx="1682847" cy="59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$900</a:t>
            </a:r>
          </a:p>
        </p:txBody>
      </p:sp>
      <p:sp>
        <p:nvSpPr>
          <p:cNvPr id="40" name="Rectangle 39">
            <a:extLst>
              <a:ext uri="{FF2B5EF4-FFF2-40B4-BE49-F238E27FC236}">
                <a16:creationId xmlns:a16="http://schemas.microsoft.com/office/drawing/2014/main" id="{410A9A2E-B0E9-4AAE-AF13-393E8F17CDBC}"/>
              </a:ext>
            </a:extLst>
          </p:cNvPr>
          <p:cNvSpPr/>
          <p:nvPr/>
        </p:nvSpPr>
        <p:spPr>
          <a:xfrm>
            <a:off x="14497836" y="7145304"/>
            <a:ext cx="3609119" cy="1200329"/>
          </a:xfrm>
          <a:prstGeom prst="rect">
            <a:avLst/>
          </a:prstGeom>
        </p:spPr>
        <p:txBody>
          <a:bodyPr wrap="square">
            <a:spAutoFit/>
          </a:bodyPr>
          <a:lstStyle/>
          <a:p>
            <a:r>
              <a:rPr lang="en-US" dirty="0">
                <a:solidFill>
                  <a:schemeClr val="accent6"/>
                </a:solidFill>
              </a:rPr>
              <a:t>Inventory Sold</a:t>
            </a:r>
          </a:p>
          <a:p>
            <a:r>
              <a:rPr lang="en-US" dirty="0">
                <a:solidFill>
                  <a:schemeClr val="accent6"/>
                </a:solidFill>
              </a:rPr>
              <a:t>During the Year</a:t>
            </a:r>
          </a:p>
        </p:txBody>
      </p:sp>
      <p:sp>
        <p:nvSpPr>
          <p:cNvPr id="20" name="Rectangle 19">
            <a:extLst>
              <a:ext uri="{FF2B5EF4-FFF2-40B4-BE49-F238E27FC236}">
                <a16:creationId xmlns:a16="http://schemas.microsoft.com/office/drawing/2014/main" id="{9FF0833E-585D-4600-8559-A23FF534EEE1}"/>
              </a:ext>
            </a:extLst>
          </p:cNvPr>
          <p:cNvSpPr/>
          <p:nvPr/>
        </p:nvSpPr>
        <p:spPr>
          <a:xfrm>
            <a:off x="12844522" y="9109785"/>
            <a:ext cx="11193117" cy="3416320"/>
          </a:xfrm>
          <a:prstGeom prst="rect">
            <a:avLst/>
          </a:prstGeom>
        </p:spPr>
        <p:txBody>
          <a:bodyPr wrap="square">
            <a:spAutoFit/>
          </a:bodyPr>
          <a:lstStyle/>
          <a:p>
            <a:pPr marL="914369" indent="-914400">
              <a:buFont typeface="+mj-lt"/>
              <a:buAutoNum type="arabicPeriod"/>
            </a:pPr>
            <a:r>
              <a:rPr lang="en-US" sz="5400" dirty="0">
                <a:solidFill>
                  <a:schemeClr val="tx2"/>
                </a:solidFill>
              </a:rPr>
              <a:t>Specific identification</a:t>
            </a:r>
          </a:p>
          <a:p>
            <a:pPr marL="914369" indent="-914400">
              <a:buFont typeface="+mj-lt"/>
              <a:buAutoNum type="arabicPeriod"/>
            </a:pPr>
            <a:r>
              <a:rPr lang="en-US" sz="5400" dirty="0">
                <a:solidFill>
                  <a:schemeClr val="tx2"/>
                </a:solidFill>
              </a:rPr>
              <a:t>First-in, first-out (FIFO)</a:t>
            </a:r>
          </a:p>
          <a:p>
            <a:pPr marL="914369" indent="-914400">
              <a:buFont typeface="+mj-lt"/>
              <a:buAutoNum type="arabicPeriod"/>
            </a:pPr>
            <a:r>
              <a:rPr lang="en-US" sz="5400" dirty="0">
                <a:solidFill>
                  <a:schemeClr val="tx2"/>
                </a:solidFill>
              </a:rPr>
              <a:t>Last-in, first-out (LIFO) </a:t>
            </a:r>
            <a:r>
              <a:rPr lang="en-US" sz="5400" i="1" dirty="0">
                <a:solidFill>
                  <a:schemeClr val="accent2"/>
                </a:solidFill>
              </a:rPr>
              <a:t>not required</a:t>
            </a:r>
          </a:p>
          <a:p>
            <a:pPr marL="914369" indent="-914400">
              <a:buFont typeface="+mj-lt"/>
              <a:buAutoNum type="arabicPeriod"/>
            </a:pPr>
            <a:r>
              <a:rPr lang="en-US" altLang="zh-CN" sz="5400" dirty="0">
                <a:solidFill>
                  <a:schemeClr val="tx2"/>
                </a:solidFill>
              </a:rPr>
              <a:t>A</a:t>
            </a:r>
            <a:r>
              <a:rPr lang="en-US" sz="5400" dirty="0">
                <a:solidFill>
                  <a:schemeClr val="tx2"/>
                </a:solidFill>
              </a:rPr>
              <a:t>verage</a:t>
            </a:r>
            <a:r>
              <a:rPr lang="en-US" altLang="zh-CN" sz="5400" dirty="0">
                <a:solidFill>
                  <a:schemeClr val="tx2"/>
                </a:solidFill>
              </a:rPr>
              <a:t>-</a:t>
            </a:r>
            <a:r>
              <a:rPr lang="en-US" sz="5400" dirty="0">
                <a:solidFill>
                  <a:schemeClr val="tx2"/>
                </a:solidFill>
              </a:rPr>
              <a:t>cost</a:t>
            </a:r>
            <a:endParaRPr lang="en-US" sz="5400" i="1" dirty="0">
              <a:solidFill>
                <a:schemeClr val="accent2"/>
              </a:solidFill>
            </a:endParaRPr>
          </a:p>
        </p:txBody>
      </p:sp>
      <p:sp>
        <p:nvSpPr>
          <p:cNvPr id="27" name="Rectangle 26">
            <a:extLst>
              <a:ext uri="{FF2B5EF4-FFF2-40B4-BE49-F238E27FC236}">
                <a16:creationId xmlns:a16="http://schemas.microsoft.com/office/drawing/2014/main" id="{5F2C9349-4824-451D-9CDA-38CA868807EE}"/>
              </a:ext>
            </a:extLst>
          </p:cNvPr>
          <p:cNvSpPr/>
          <p:nvPr/>
        </p:nvSpPr>
        <p:spPr>
          <a:xfrm>
            <a:off x="6880623" y="10263947"/>
            <a:ext cx="4980787" cy="1107996"/>
          </a:xfrm>
          <a:prstGeom prst="rect">
            <a:avLst/>
          </a:prstGeom>
        </p:spPr>
        <p:txBody>
          <a:bodyPr wrap="none">
            <a:spAutoFit/>
          </a:bodyPr>
          <a:lstStyle/>
          <a:p>
            <a:r>
              <a:rPr lang="en-US" sz="6600" dirty="0">
                <a:solidFill>
                  <a:schemeClr val="tx2"/>
                </a:solidFill>
              </a:rPr>
              <a:t>Four methods</a:t>
            </a:r>
          </a:p>
        </p:txBody>
      </p:sp>
      <p:sp>
        <p:nvSpPr>
          <p:cNvPr id="41" name="Left Brace 40">
            <a:extLst>
              <a:ext uri="{FF2B5EF4-FFF2-40B4-BE49-F238E27FC236}">
                <a16:creationId xmlns:a16="http://schemas.microsoft.com/office/drawing/2014/main" id="{CE458D09-5E89-4234-9BCE-DDE5A76DC8D6}"/>
              </a:ext>
            </a:extLst>
          </p:cNvPr>
          <p:cNvSpPr/>
          <p:nvPr/>
        </p:nvSpPr>
        <p:spPr>
          <a:xfrm>
            <a:off x="12265638" y="9308294"/>
            <a:ext cx="455945" cy="3021668"/>
          </a:xfrm>
          <a:prstGeom prst="leftBrace">
            <a:avLst>
              <a:gd name="adj1" fmla="val 26129"/>
              <a:gd name="adj2" fmla="val 50000"/>
            </a:avLst>
          </a:prstGeom>
          <a:ln w="762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600"/>
          </a:p>
        </p:txBody>
      </p:sp>
      <p:sp>
        <p:nvSpPr>
          <p:cNvPr id="42" name="Speech Bubble: Rectangle with Corners Rounded 41">
            <a:extLst>
              <a:ext uri="{FF2B5EF4-FFF2-40B4-BE49-F238E27FC236}">
                <a16:creationId xmlns:a16="http://schemas.microsoft.com/office/drawing/2014/main" id="{FF74ED0E-4B50-444E-BF66-24537F6F61F2}"/>
              </a:ext>
            </a:extLst>
          </p:cNvPr>
          <p:cNvSpPr/>
          <p:nvPr/>
        </p:nvSpPr>
        <p:spPr>
          <a:xfrm>
            <a:off x="867661" y="9728842"/>
            <a:ext cx="5608734" cy="2399968"/>
          </a:xfrm>
          <a:prstGeom prst="wedgeRoundRectCallout">
            <a:avLst>
              <a:gd name="adj1" fmla="val 36624"/>
              <a:gd name="adj2" fmla="val -78594"/>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2"/>
                </a:solidFill>
              </a:rPr>
              <a:t>How do we determine </a:t>
            </a:r>
            <a:r>
              <a:rPr lang="en-US" sz="4400" b="1" dirty="0">
                <a:solidFill>
                  <a:srgbClr val="FF7979"/>
                </a:solidFill>
              </a:rPr>
              <a:t>cost of goods sold </a:t>
            </a:r>
            <a:r>
              <a:rPr lang="en-US" sz="4400" dirty="0">
                <a:solidFill>
                  <a:schemeClr val="tx2"/>
                </a:solidFill>
              </a:rPr>
              <a:t>and </a:t>
            </a:r>
            <a:r>
              <a:rPr lang="en-US" sz="4400" b="1" dirty="0">
                <a:solidFill>
                  <a:srgbClr val="FF7979"/>
                </a:solidFill>
              </a:rPr>
              <a:t>ending inventory</a:t>
            </a:r>
            <a:r>
              <a:rPr lang="en-US" sz="4400" dirty="0">
                <a:solidFill>
                  <a:schemeClr val="tx2"/>
                </a:solidFill>
              </a:rPr>
              <a:t>?</a:t>
            </a:r>
          </a:p>
        </p:txBody>
      </p:sp>
      <p:sp>
        <p:nvSpPr>
          <p:cNvPr id="14" name="Footer Placeholder 13">
            <a:extLst>
              <a:ext uri="{FF2B5EF4-FFF2-40B4-BE49-F238E27FC236}">
                <a16:creationId xmlns:a16="http://schemas.microsoft.com/office/drawing/2014/main" id="{588ABE78-2610-4FCF-8FA1-7117E6FCE2B3}"/>
              </a:ext>
            </a:extLst>
          </p:cNvPr>
          <p:cNvSpPr>
            <a:spLocks noGrp="1"/>
          </p:cNvSpPr>
          <p:nvPr>
            <p:ph type="ftr" sz="quarter" idx="11"/>
          </p:nvPr>
        </p:nvSpPr>
        <p:spPr/>
        <p:txBody>
          <a:bodyPr/>
          <a:lstStyle/>
          <a:p>
            <a:r>
              <a:rPr lang="en-US" dirty="0"/>
              <a:t>Ch6 Inventories | ACT2111 Introductory Financial Accounting (2023)</a:t>
            </a:r>
          </a:p>
        </p:txBody>
      </p:sp>
      <p:sp>
        <p:nvSpPr>
          <p:cNvPr id="15" name="Slide Number Placeholder 14">
            <a:extLst>
              <a:ext uri="{FF2B5EF4-FFF2-40B4-BE49-F238E27FC236}">
                <a16:creationId xmlns:a16="http://schemas.microsoft.com/office/drawing/2014/main" id="{9AE27B9B-39A8-4031-AB8F-BDC72F0A4827}"/>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
        <p:nvSpPr>
          <p:cNvPr id="43" name="Rectangle 42">
            <a:extLst>
              <a:ext uri="{FF2B5EF4-FFF2-40B4-BE49-F238E27FC236}">
                <a16:creationId xmlns:a16="http://schemas.microsoft.com/office/drawing/2014/main" id="{2EC8ED22-FE85-481D-A70C-7AAB1C9A3FF4}"/>
              </a:ext>
            </a:extLst>
          </p:cNvPr>
          <p:cNvSpPr/>
          <p:nvPr/>
        </p:nvSpPr>
        <p:spPr>
          <a:xfrm>
            <a:off x="2420636" y="4008804"/>
            <a:ext cx="1682847" cy="598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$700</a:t>
            </a:r>
          </a:p>
        </p:txBody>
      </p:sp>
    </p:spTree>
    <p:extLst>
      <p:ext uri="{BB962C8B-B14F-4D97-AF65-F5344CB8AC3E}">
        <p14:creationId xmlns:p14="http://schemas.microsoft.com/office/powerpoint/2010/main" val="2238787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descr="Premium Vector | Businessman checking packages.">
            <a:extLst>
              <a:ext uri="{FF2B5EF4-FFF2-40B4-BE49-F238E27FC236}">
                <a16:creationId xmlns:a16="http://schemas.microsoft.com/office/drawing/2014/main" id="{F9EAB29D-AFF3-4D54-BBFA-E24E50BDD0C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9198"/>
          <a:stretch/>
        </p:blipFill>
        <p:spPr bwMode="auto">
          <a:xfrm>
            <a:off x="809481" y="8286725"/>
            <a:ext cx="3714766" cy="324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7DFAA-B6FF-4B63-B007-25DFE89E2E4A}"/>
              </a:ext>
            </a:extLst>
          </p:cNvPr>
          <p:cNvSpPr>
            <a:spLocks noGrp="1"/>
          </p:cNvSpPr>
          <p:nvPr>
            <p:ph type="title"/>
          </p:nvPr>
        </p:nvSpPr>
        <p:spPr/>
        <p:txBody>
          <a:bodyPr/>
          <a:lstStyle/>
          <a:p>
            <a:r>
              <a:rPr lang="en-US" dirty="0"/>
              <a:t>Inventory cost methods </a:t>
            </a:r>
            <a:r>
              <a:rPr lang="en-US" altLang="zh-CN" dirty="0"/>
              <a:t>– An example</a:t>
            </a:r>
            <a:endParaRPr lang="en-US" dirty="0"/>
          </a:p>
        </p:txBody>
      </p:sp>
      <p:sp>
        <p:nvSpPr>
          <p:cNvPr id="3" name="Content Placeholder 2">
            <a:extLst>
              <a:ext uri="{FF2B5EF4-FFF2-40B4-BE49-F238E27FC236}">
                <a16:creationId xmlns:a16="http://schemas.microsoft.com/office/drawing/2014/main" id="{0156088F-450A-43A3-BCBF-D941E874A618}"/>
              </a:ext>
            </a:extLst>
          </p:cNvPr>
          <p:cNvSpPr>
            <a:spLocks noGrp="1"/>
          </p:cNvSpPr>
          <p:nvPr>
            <p:ph sz="quarter" idx="13"/>
          </p:nvPr>
        </p:nvSpPr>
        <p:spPr/>
        <p:txBody>
          <a:bodyPr/>
          <a:lstStyle/>
          <a:p>
            <a:r>
              <a:rPr lang="en-US" sz="6000" b="1" dirty="0"/>
              <a:t>Illustration</a:t>
            </a:r>
            <a:r>
              <a:rPr lang="en-US" sz="6000" dirty="0"/>
              <a:t>: Crivitz TV Company purchases three identical 50-inch TVs on different dates at costs of £720, £750, and £810. During the year Crivitz sold two sets at £1,200 each</a:t>
            </a:r>
          </a:p>
          <a:p>
            <a:endParaRPr lang="en-US" dirty="0"/>
          </a:p>
        </p:txBody>
      </p:sp>
      <p:pic>
        <p:nvPicPr>
          <p:cNvPr id="5" name="Picture 2" descr="Imágenes de Negocio Local | Vectores, fotos de stock y PSD gratuitos">
            <a:extLst>
              <a:ext uri="{FF2B5EF4-FFF2-40B4-BE49-F238E27FC236}">
                <a16:creationId xmlns:a16="http://schemas.microsoft.com/office/drawing/2014/main" id="{94C45359-A9B3-4820-922B-874C7D3CA95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245927" y="6063241"/>
            <a:ext cx="5787092" cy="578709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FBAAEC79-61A0-4B5D-9209-E5AC659E666D}"/>
              </a:ext>
            </a:extLst>
          </p:cNvPr>
          <p:cNvSpPr/>
          <p:nvPr/>
        </p:nvSpPr>
        <p:spPr>
          <a:xfrm>
            <a:off x="6295803" y="727538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6" name="Picture 35">
            <a:extLst>
              <a:ext uri="{FF2B5EF4-FFF2-40B4-BE49-F238E27FC236}">
                <a16:creationId xmlns:a16="http://schemas.microsoft.com/office/drawing/2014/main" id="{AA85DE5F-3926-405F-8938-B51DE0FB708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76259" y="6274744"/>
            <a:ext cx="1502885" cy="2102917"/>
          </a:xfrm>
          <a:prstGeom prst="rect">
            <a:avLst/>
          </a:prstGeom>
        </p:spPr>
      </p:pic>
      <p:grpSp>
        <p:nvGrpSpPr>
          <p:cNvPr id="41" name="Group 40">
            <a:extLst>
              <a:ext uri="{FF2B5EF4-FFF2-40B4-BE49-F238E27FC236}">
                <a16:creationId xmlns:a16="http://schemas.microsoft.com/office/drawing/2014/main" id="{02B1AE92-105B-4075-B23F-3164DDACCAB8}"/>
              </a:ext>
            </a:extLst>
          </p:cNvPr>
          <p:cNvGrpSpPr/>
          <p:nvPr/>
        </p:nvGrpSpPr>
        <p:grpSpPr>
          <a:xfrm>
            <a:off x="6327733" y="6454469"/>
            <a:ext cx="1864597" cy="807061"/>
            <a:chOff x="1463397" y="6123966"/>
            <a:chExt cx="1864597" cy="807061"/>
          </a:xfrm>
        </p:grpSpPr>
        <p:grpSp>
          <p:nvGrpSpPr>
            <p:cNvPr id="42" name="Group 41">
              <a:extLst>
                <a:ext uri="{FF2B5EF4-FFF2-40B4-BE49-F238E27FC236}">
                  <a16:creationId xmlns:a16="http://schemas.microsoft.com/office/drawing/2014/main" id="{B6BD8BFB-4211-4926-8713-7EE272E7FFFB}"/>
                </a:ext>
              </a:extLst>
            </p:cNvPr>
            <p:cNvGrpSpPr/>
            <p:nvPr/>
          </p:nvGrpSpPr>
          <p:grpSpPr>
            <a:xfrm rot="21206142">
              <a:off x="1463397" y="6123966"/>
              <a:ext cx="1864597" cy="807061"/>
              <a:chOff x="-1644639" y="1523318"/>
              <a:chExt cx="1864597" cy="807061"/>
            </a:xfrm>
          </p:grpSpPr>
          <p:sp>
            <p:nvSpPr>
              <p:cNvPr id="44" name="Arrow: Pentagon 43">
                <a:extLst>
                  <a:ext uri="{FF2B5EF4-FFF2-40B4-BE49-F238E27FC236}">
                    <a16:creationId xmlns:a16="http://schemas.microsoft.com/office/drawing/2014/main" id="{45DE29CD-ED9C-488F-AEFC-131356EFC502}"/>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876BD5-697B-4B9E-BEFE-5C020DC3F29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£720</a:t>
                </a:r>
              </a:p>
            </p:txBody>
          </p:sp>
        </p:grpSp>
        <p:sp>
          <p:nvSpPr>
            <p:cNvPr id="43" name="Oval 42">
              <a:extLst>
                <a:ext uri="{FF2B5EF4-FFF2-40B4-BE49-F238E27FC236}">
                  <a16:creationId xmlns:a16="http://schemas.microsoft.com/office/drawing/2014/main" id="{6903B118-AD1A-4165-BC3D-BDB52DFB55DC}"/>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Arrow: Right 45">
            <a:extLst>
              <a:ext uri="{FF2B5EF4-FFF2-40B4-BE49-F238E27FC236}">
                <a16:creationId xmlns:a16="http://schemas.microsoft.com/office/drawing/2014/main" id="{2D08813A-BA3A-4F96-841D-24D105454A81}"/>
              </a:ext>
            </a:extLst>
          </p:cNvPr>
          <p:cNvSpPr/>
          <p:nvPr/>
        </p:nvSpPr>
        <p:spPr>
          <a:xfrm>
            <a:off x="6295803" y="9005645"/>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47" name="Picture 46">
            <a:extLst>
              <a:ext uri="{FF2B5EF4-FFF2-40B4-BE49-F238E27FC236}">
                <a16:creationId xmlns:a16="http://schemas.microsoft.com/office/drawing/2014/main" id="{541E57F1-5281-4BE9-8EB4-9BDDEEA9DDC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76259" y="8005003"/>
            <a:ext cx="1502885" cy="2102917"/>
          </a:xfrm>
          <a:prstGeom prst="rect">
            <a:avLst/>
          </a:prstGeom>
        </p:spPr>
      </p:pic>
      <p:grpSp>
        <p:nvGrpSpPr>
          <p:cNvPr id="48" name="Group 47">
            <a:extLst>
              <a:ext uri="{FF2B5EF4-FFF2-40B4-BE49-F238E27FC236}">
                <a16:creationId xmlns:a16="http://schemas.microsoft.com/office/drawing/2014/main" id="{6564EE24-0E7F-498B-9AFA-C8E103299252}"/>
              </a:ext>
            </a:extLst>
          </p:cNvPr>
          <p:cNvGrpSpPr/>
          <p:nvPr/>
        </p:nvGrpSpPr>
        <p:grpSpPr>
          <a:xfrm>
            <a:off x="6327733" y="8184728"/>
            <a:ext cx="1864597" cy="807061"/>
            <a:chOff x="1463397" y="6123966"/>
            <a:chExt cx="1864597" cy="807061"/>
          </a:xfrm>
        </p:grpSpPr>
        <p:grpSp>
          <p:nvGrpSpPr>
            <p:cNvPr id="49" name="Group 48">
              <a:extLst>
                <a:ext uri="{FF2B5EF4-FFF2-40B4-BE49-F238E27FC236}">
                  <a16:creationId xmlns:a16="http://schemas.microsoft.com/office/drawing/2014/main" id="{8741F2FC-CB76-418B-8DDA-DC68D5558621}"/>
                </a:ext>
              </a:extLst>
            </p:cNvPr>
            <p:cNvGrpSpPr/>
            <p:nvPr/>
          </p:nvGrpSpPr>
          <p:grpSpPr>
            <a:xfrm rot="21206142">
              <a:off x="1463397" y="6123966"/>
              <a:ext cx="1864597" cy="807061"/>
              <a:chOff x="-1644639" y="1523318"/>
              <a:chExt cx="1864597" cy="807061"/>
            </a:xfrm>
          </p:grpSpPr>
          <p:sp>
            <p:nvSpPr>
              <p:cNvPr id="51" name="Arrow: Pentagon 50">
                <a:extLst>
                  <a:ext uri="{FF2B5EF4-FFF2-40B4-BE49-F238E27FC236}">
                    <a16:creationId xmlns:a16="http://schemas.microsoft.com/office/drawing/2014/main" id="{CB4B930F-6F8F-4E70-9BF4-AAC1E2269B2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3F7BFFE-0A32-4ED8-A2C1-E0CFE9C90F4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£750</a:t>
                </a:r>
              </a:p>
            </p:txBody>
          </p:sp>
        </p:grpSp>
        <p:sp>
          <p:nvSpPr>
            <p:cNvPr id="50" name="Oval 49">
              <a:extLst>
                <a:ext uri="{FF2B5EF4-FFF2-40B4-BE49-F238E27FC236}">
                  <a16:creationId xmlns:a16="http://schemas.microsoft.com/office/drawing/2014/main" id="{D8BA0ADF-B3B9-4BD2-A3F0-26F569981466}"/>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95FDB525-24B0-4CD3-A9A6-2485C4551705}"/>
              </a:ext>
            </a:extLst>
          </p:cNvPr>
          <p:cNvSpPr/>
          <p:nvPr/>
        </p:nvSpPr>
        <p:spPr>
          <a:xfrm>
            <a:off x="6295803" y="1078522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54" name="Picture 53">
            <a:extLst>
              <a:ext uri="{FF2B5EF4-FFF2-40B4-BE49-F238E27FC236}">
                <a16:creationId xmlns:a16="http://schemas.microsoft.com/office/drawing/2014/main" id="{3EE27F25-3692-4A03-8022-00CE1CB9705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76259" y="9784584"/>
            <a:ext cx="1502885" cy="2102917"/>
          </a:xfrm>
          <a:prstGeom prst="rect">
            <a:avLst/>
          </a:prstGeom>
        </p:spPr>
      </p:pic>
      <p:grpSp>
        <p:nvGrpSpPr>
          <p:cNvPr id="55" name="Group 54">
            <a:extLst>
              <a:ext uri="{FF2B5EF4-FFF2-40B4-BE49-F238E27FC236}">
                <a16:creationId xmlns:a16="http://schemas.microsoft.com/office/drawing/2014/main" id="{FEE6E34F-CE2C-4480-A2DB-0AE430C696D6}"/>
              </a:ext>
            </a:extLst>
          </p:cNvPr>
          <p:cNvGrpSpPr/>
          <p:nvPr/>
        </p:nvGrpSpPr>
        <p:grpSpPr>
          <a:xfrm>
            <a:off x="6327733" y="9964309"/>
            <a:ext cx="1864597" cy="807061"/>
            <a:chOff x="1463397" y="6123966"/>
            <a:chExt cx="1864597" cy="807061"/>
          </a:xfrm>
        </p:grpSpPr>
        <p:grpSp>
          <p:nvGrpSpPr>
            <p:cNvPr id="56" name="Group 55">
              <a:extLst>
                <a:ext uri="{FF2B5EF4-FFF2-40B4-BE49-F238E27FC236}">
                  <a16:creationId xmlns:a16="http://schemas.microsoft.com/office/drawing/2014/main" id="{D805BA07-50AF-4B85-912B-376D6B01B590}"/>
                </a:ext>
              </a:extLst>
            </p:cNvPr>
            <p:cNvGrpSpPr/>
            <p:nvPr/>
          </p:nvGrpSpPr>
          <p:grpSpPr>
            <a:xfrm rot="21206142">
              <a:off x="1463397" y="6123966"/>
              <a:ext cx="1864597" cy="807061"/>
              <a:chOff x="-1644639" y="1523318"/>
              <a:chExt cx="1864597" cy="807061"/>
            </a:xfrm>
          </p:grpSpPr>
          <p:sp>
            <p:nvSpPr>
              <p:cNvPr id="58" name="Arrow: Pentagon 57">
                <a:extLst>
                  <a:ext uri="{FF2B5EF4-FFF2-40B4-BE49-F238E27FC236}">
                    <a16:creationId xmlns:a16="http://schemas.microsoft.com/office/drawing/2014/main" id="{59926579-3D9F-4172-9B21-D881C1DD0953}"/>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859671F-E5A1-43CB-BA38-2CE4E8E97402}"/>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£8</a:t>
                </a:r>
                <a:r>
                  <a:rPr lang="en-US" altLang="zh-CN" dirty="0">
                    <a:solidFill>
                      <a:srgbClr val="000000"/>
                    </a:solidFill>
                  </a:rPr>
                  <a:t>1</a:t>
                </a:r>
                <a:r>
                  <a:rPr lang="en-US" dirty="0">
                    <a:solidFill>
                      <a:srgbClr val="000000"/>
                    </a:solidFill>
                  </a:rPr>
                  <a:t>0</a:t>
                </a:r>
              </a:p>
            </p:txBody>
          </p:sp>
        </p:grpSp>
        <p:sp>
          <p:nvSpPr>
            <p:cNvPr id="57" name="Oval 56">
              <a:extLst>
                <a:ext uri="{FF2B5EF4-FFF2-40B4-BE49-F238E27FC236}">
                  <a16:creationId xmlns:a16="http://schemas.microsoft.com/office/drawing/2014/main" id="{D54922FE-B219-43DE-ABD0-5158FFB78703}"/>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3AFCCA-786D-4350-92C0-B816FADEFDA2}"/>
              </a:ext>
            </a:extLst>
          </p:cNvPr>
          <p:cNvSpPr txBox="1"/>
          <p:nvPr/>
        </p:nvSpPr>
        <p:spPr>
          <a:xfrm>
            <a:off x="3774357" y="7116791"/>
            <a:ext cx="1401902" cy="646331"/>
          </a:xfrm>
          <a:prstGeom prst="rect">
            <a:avLst/>
          </a:prstGeom>
          <a:noFill/>
        </p:spPr>
        <p:txBody>
          <a:bodyPr wrap="square">
            <a:spAutoFit/>
          </a:bodyPr>
          <a:lstStyle/>
          <a:p>
            <a:r>
              <a:rPr lang="en-US" dirty="0">
                <a:solidFill>
                  <a:schemeClr val="accent2"/>
                </a:solidFill>
              </a:rPr>
              <a:t>Feb 3</a:t>
            </a:r>
          </a:p>
        </p:txBody>
      </p:sp>
      <p:sp>
        <p:nvSpPr>
          <p:cNvPr id="62" name="TextBox 61">
            <a:extLst>
              <a:ext uri="{FF2B5EF4-FFF2-40B4-BE49-F238E27FC236}">
                <a16:creationId xmlns:a16="http://schemas.microsoft.com/office/drawing/2014/main" id="{16C1788A-AEC4-4E99-88C4-093603B43194}"/>
              </a:ext>
            </a:extLst>
          </p:cNvPr>
          <p:cNvSpPr txBox="1"/>
          <p:nvPr/>
        </p:nvSpPr>
        <p:spPr>
          <a:xfrm>
            <a:off x="3774357" y="8944286"/>
            <a:ext cx="1401902" cy="646331"/>
          </a:xfrm>
          <a:prstGeom prst="rect">
            <a:avLst/>
          </a:prstGeom>
          <a:noFill/>
        </p:spPr>
        <p:txBody>
          <a:bodyPr wrap="square">
            <a:spAutoFit/>
          </a:bodyPr>
          <a:lstStyle/>
          <a:p>
            <a:r>
              <a:rPr lang="en-US" altLang="zh-CN" dirty="0">
                <a:solidFill>
                  <a:schemeClr val="accent2"/>
                </a:solidFill>
              </a:rPr>
              <a:t>Mar</a:t>
            </a:r>
            <a:r>
              <a:rPr lang="en-US" dirty="0">
                <a:solidFill>
                  <a:schemeClr val="accent2"/>
                </a:solidFill>
              </a:rPr>
              <a:t> 5</a:t>
            </a:r>
          </a:p>
        </p:txBody>
      </p:sp>
      <p:sp>
        <p:nvSpPr>
          <p:cNvPr id="63" name="TextBox 62">
            <a:extLst>
              <a:ext uri="{FF2B5EF4-FFF2-40B4-BE49-F238E27FC236}">
                <a16:creationId xmlns:a16="http://schemas.microsoft.com/office/drawing/2014/main" id="{D8BF9C41-D178-4DF0-AD43-2D70411543CB}"/>
              </a:ext>
            </a:extLst>
          </p:cNvPr>
          <p:cNvSpPr txBox="1"/>
          <p:nvPr/>
        </p:nvSpPr>
        <p:spPr>
          <a:xfrm>
            <a:off x="3774356" y="10692545"/>
            <a:ext cx="1771557" cy="646331"/>
          </a:xfrm>
          <a:prstGeom prst="rect">
            <a:avLst/>
          </a:prstGeom>
          <a:noFill/>
        </p:spPr>
        <p:txBody>
          <a:bodyPr wrap="square">
            <a:spAutoFit/>
          </a:bodyPr>
          <a:lstStyle/>
          <a:p>
            <a:r>
              <a:rPr lang="en-US" altLang="zh-CN" dirty="0">
                <a:solidFill>
                  <a:schemeClr val="accent2"/>
                </a:solidFill>
              </a:rPr>
              <a:t>May</a:t>
            </a:r>
            <a:r>
              <a:rPr lang="en-US" dirty="0">
                <a:solidFill>
                  <a:schemeClr val="accent2"/>
                </a:solidFill>
              </a:rPr>
              <a:t> 22</a:t>
            </a:r>
          </a:p>
        </p:txBody>
      </p:sp>
      <p:pic>
        <p:nvPicPr>
          <p:cNvPr id="84" name="Picture 22" descr="Free Vector | Big family icons set">
            <a:extLst>
              <a:ext uri="{FF2B5EF4-FFF2-40B4-BE49-F238E27FC236}">
                <a16:creationId xmlns:a16="http://schemas.microsoft.com/office/drawing/2014/main" id="{77502292-44C0-45EE-AEB1-2DA996183F2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605457" y="6385458"/>
            <a:ext cx="4057244" cy="3039692"/>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CBE34E80-A124-4D94-B42E-A14983221742}"/>
              </a:ext>
            </a:extLst>
          </p:cNvPr>
          <p:cNvGrpSpPr/>
          <p:nvPr/>
        </p:nvGrpSpPr>
        <p:grpSpPr>
          <a:xfrm>
            <a:off x="18673158" y="6057036"/>
            <a:ext cx="1864597" cy="807061"/>
            <a:chOff x="1463397" y="6123966"/>
            <a:chExt cx="1864597" cy="807061"/>
          </a:xfrm>
        </p:grpSpPr>
        <p:grpSp>
          <p:nvGrpSpPr>
            <p:cNvPr id="86" name="Group 85">
              <a:extLst>
                <a:ext uri="{FF2B5EF4-FFF2-40B4-BE49-F238E27FC236}">
                  <a16:creationId xmlns:a16="http://schemas.microsoft.com/office/drawing/2014/main" id="{25D26C50-5BED-4D4F-8994-81A3E1FE94A2}"/>
                </a:ext>
              </a:extLst>
            </p:cNvPr>
            <p:cNvGrpSpPr/>
            <p:nvPr/>
          </p:nvGrpSpPr>
          <p:grpSpPr>
            <a:xfrm rot="21206142">
              <a:off x="1463397" y="6123966"/>
              <a:ext cx="1864597" cy="807061"/>
              <a:chOff x="-1644639" y="1523318"/>
              <a:chExt cx="1864597" cy="807061"/>
            </a:xfrm>
          </p:grpSpPr>
          <p:sp>
            <p:nvSpPr>
              <p:cNvPr id="88" name="Arrow: Pentagon 87">
                <a:extLst>
                  <a:ext uri="{FF2B5EF4-FFF2-40B4-BE49-F238E27FC236}">
                    <a16:creationId xmlns:a16="http://schemas.microsoft.com/office/drawing/2014/main" id="{410CC35B-D2BB-4145-B6BB-1CE0D798B5AA}"/>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A0E33B54-8C90-44E4-95B8-60E87FCC090C}"/>
                  </a:ext>
                </a:extLst>
              </p:cNvPr>
              <p:cNvSpPr txBox="1"/>
              <p:nvPr/>
            </p:nvSpPr>
            <p:spPr>
              <a:xfrm>
                <a:off x="-1302414" y="1603682"/>
                <a:ext cx="1470274" cy="646331"/>
              </a:xfrm>
              <a:prstGeom prst="rect">
                <a:avLst/>
              </a:prstGeom>
              <a:noFill/>
            </p:spPr>
            <p:txBody>
              <a:bodyPr wrap="none" rtlCol="0">
                <a:spAutoFit/>
              </a:bodyPr>
              <a:lstStyle/>
              <a:p>
                <a:r>
                  <a:rPr lang="en-US" dirty="0">
                    <a:solidFill>
                      <a:srgbClr val="000000"/>
                    </a:solidFill>
                  </a:rPr>
                  <a:t>£</a:t>
                </a:r>
                <a:r>
                  <a:rPr lang="en-US" altLang="zh-CN" dirty="0">
                    <a:solidFill>
                      <a:srgbClr val="000000"/>
                    </a:solidFill>
                  </a:rPr>
                  <a:t>2</a:t>
                </a:r>
                <a:r>
                  <a:rPr lang="en-US" dirty="0">
                    <a:solidFill>
                      <a:srgbClr val="000000"/>
                    </a:solidFill>
                  </a:rPr>
                  <a:t>,</a:t>
                </a:r>
                <a:r>
                  <a:rPr lang="en-US" altLang="zh-CN" dirty="0">
                    <a:solidFill>
                      <a:srgbClr val="000000"/>
                    </a:solidFill>
                  </a:rPr>
                  <a:t>4</a:t>
                </a:r>
                <a:r>
                  <a:rPr lang="en-US" dirty="0">
                    <a:solidFill>
                      <a:srgbClr val="000000"/>
                    </a:solidFill>
                  </a:rPr>
                  <a:t>00</a:t>
                </a:r>
              </a:p>
            </p:txBody>
          </p:sp>
        </p:grpSp>
        <p:sp>
          <p:nvSpPr>
            <p:cNvPr id="87" name="Oval 86">
              <a:extLst>
                <a:ext uri="{FF2B5EF4-FFF2-40B4-BE49-F238E27FC236}">
                  <a16:creationId xmlns:a16="http://schemas.microsoft.com/office/drawing/2014/main" id="{BAC45283-E570-4361-BA56-58DD4001A9C8}"/>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Arrow: Right 89">
            <a:extLst>
              <a:ext uri="{FF2B5EF4-FFF2-40B4-BE49-F238E27FC236}">
                <a16:creationId xmlns:a16="http://schemas.microsoft.com/office/drawing/2014/main" id="{60A484CD-E5BF-45C0-B762-DBFFC1825838}"/>
              </a:ext>
            </a:extLst>
          </p:cNvPr>
          <p:cNvSpPr/>
          <p:nvPr/>
        </p:nvSpPr>
        <p:spPr>
          <a:xfrm>
            <a:off x="14934471" y="7708136"/>
            <a:ext cx="311983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91" name="Picture 90">
            <a:extLst>
              <a:ext uri="{FF2B5EF4-FFF2-40B4-BE49-F238E27FC236}">
                <a16:creationId xmlns:a16="http://schemas.microsoft.com/office/drawing/2014/main" id="{C79B780D-5D37-47DB-B7B9-82D5792248E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973163" y="6350535"/>
            <a:ext cx="1502885" cy="2102917"/>
          </a:xfrm>
          <a:prstGeom prst="rect">
            <a:avLst/>
          </a:prstGeom>
        </p:spPr>
      </p:pic>
      <p:pic>
        <p:nvPicPr>
          <p:cNvPr id="92" name="Picture 91">
            <a:extLst>
              <a:ext uri="{FF2B5EF4-FFF2-40B4-BE49-F238E27FC236}">
                <a16:creationId xmlns:a16="http://schemas.microsoft.com/office/drawing/2014/main" id="{40AD5D86-25FF-4307-825B-C269173E5D5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235422" y="7570489"/>
            <a:ext cx="1502885" cy="2102917"/>
          </a:xfrm>
          <a:prstGeom prst="rect">
            <a:avLst/>
          </a:prstGeom>
        </p:spPr>
      </p:pic>
      <p:sp>
        <p:nvSpPr>
          <p:cNvPr id="93" name="TextBox 92">
            <a:extLst>
              <a:ext uri="{FF2B5EF4-FFF2-40B4-BE49-F238E27FC236}">
                <a16:creationId xmlns:a16="http://schemas.microsoft.com/office/drawing/2014/main" id="{07B8ED0C-4619-4984-A3D1-782C60D37F05}"/>
              </a:ext>
            </a:extLst>
          </p:cNvPr>
          <p:cNvSpPr txBox="1"/>
          <p:nvPr/>
        </p:nvSpPr>
        <p:spPr>
          <a:xfrm>
            <a:off x="19410557" y="6787669"/>
            <a:ext cx="1401902" cy="646331"/>
          </a:xfrm>
          <a:prstGeom prst="rect">
            <a:avLst/>
          </a:prstGeom>
          <a:noFill/>
        </p:spPr>
        <p:txBody>
          <a:bodyPr wrap="square">
            <a:spAutoFit/>
          </a:bodyPr>
          <a:lstStyle/>
          <a:p>
            <a:r>
              <a:rPr lang="en-US" dirty="0">
                <a:solidFill>
                  <a:srgbClr val="F89387"/>
                </a:solidFill>
              </a:rPr>
              <a:t>Jun 1</a:t>
            </a:r>
          </a:p>
        </p:txBody>
      </p:sp>
      <p:sp>
        <p:nvSpPr>
          <p:cNvPr id="95" name="Rectangle: Rounded Corners 94">
            <a:extLst>
              <a:ext uri="{FF2B5EF4-FFF2-40B4-BE49-F238E27FC236}">
                <a16:creationId xmlns:a16="http://schemas.microsoft.com/office/drawing/2014/main" id="{05E6FF50-2E7E-4AEE-AD3A-3BAB38DE5175}"/>
              </a:ext>
            </a:extLst>
          </p:cNvPr>
          <p:cNvSpPr/>
          <p:nvPr/>
        </p:nvSpPr>
        <p:spPr>
          <a:xfrm>
            <a:off x="15806057" y="9860375"/>
            <a:ext cx="7856644" cy="2503077"/>
          </a:xfrm>
          <a:prstGeom prst="roundRect">
            <a:avLst>
              <a:gd name="adj" fmla="val 11433"/>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COGS</a:t>
            </a:r>
            <a:r>
              <a:rPr lang="en-US" dirty="0">
                <a:solidFill>
                  <a:schemeClr val="accent1"/>
                </a:solidFill>
              </a:rPr>
              <a:t> = ?</a:t>
            </a:r>
          </a:p>
          <a:p>
            <a:r>
              <a:rPr lang="en-US" altLang="zh-CN" b="1" dirty="0">
                <a:solidFill>
                  <a:schemeClr val="accent1"/>
                </a:solidFill>
              </a:rPr>
              <a:t>Ending Inventory </a:t>
            </a:r>
            <a:r>
              <a:rPr lang="en-US" altLang="zh-CN" dirty="0">
                <a:solidFill>
                  <a:schemeClr val="accent1"/>
                </a:solidFill>
              </a:rPr>
              <a:t>= ?</a:t>
            </a:r>
          </a:p>
        </p:txBody>
      </p:sp>
      <p:sp>
        <p:nvSpPr>
          <p:cNvPr id="4" name="Footer Placeholder 3">
            <a:extLst>
              <a:ext uri="{FF2B5EF4-FFF2-40B4-BE49-F238E27FC236}">
                <a16:creationId xmlns:a16="http://schemas.microsoft.com/office/drawing/2014/main" id="{6CFB5A7F-9D9A-437E-9201-57DEB03231C5}"/>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5D5680F3-AFDF-4ED3-8272-1F1A4471FC59}"/>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Tree>
    <p:extLst>
      <p:ext uri="{BB962C8B-B14F-4D97-AF65-F5344CB8AC3E}">
        <p14:creationId xmlns:p14="http://schemas.microsoft.com/office/powerpoint/2010/main" val="238673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2" descr="Free Vector | Big family icons set">
            <a:extLst>
              <a:ext uri="{FF2B5EF4-FFF2-40B4-BE49-F238E27FC236}">
                <a16:creationId xmlns:a16="http://schemas.microsoft.com/office/drawing/2014/main" id="{DD28F5AB-F0A8-440B-8CA7-47D15F5FDBF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05457" y="6385458"/>
            <a:ext cx="4057244" cy="30396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2D501EAF-87C0-4EF7-B63A-15CEA50F8EAB}"/>
              </a:ext>
            </a:extLst>
          </p:cNvPr>
          <p:cNvGrpSpPr/>
          <p:nvPr/>
        </p:nvGrpSpPr>
        <p:grpSpPr>
          <a:xfrm>
            <a:off x="18673158" y="6057036"/>
            <a:ext cx="1864597" cy="807061"/>
            <a:chOff x="1463397" y="6123966"/>
            <a:chExt cx="1864597" cy="807061"/>
          </a:xfrm>
        </p:grpSpPr>
        <p:grpSp>
          <p:nvGrpSpPr>
            <p:cNvPr id="70" name="Group 69">
              <a:extLst>
                <a:ext uri="{FF2B5EF4-FFF2-40B4-BE49-F238E27FC236}">
                  <a16:creationId xmlns:a16="http://schemas.microsoft.com/office/drawing/2014/main" id="{3003254F-2FD5-4E18-9F1D-3A2DA33C749A}"/>
                </a:ext>
              </a:extLst>
            </p:cNvPr>
            <p:cNvGrpSpPr/>
            <p:nvPr/>
          </p:nvGrpSpPr>
          <p:grpSpPr>
            <a:xfrm rot="21206142">
              <a:off x="1463397" y="6123966"/>
              <a:ext cx="1864597" cy="807061"/>
              <a:chOff x="-1644639" y="1523318"/>
              <a:chExt cx="1864597" cy="807061"/>
            </a:xfrm>
          </p:grpSpPr>
          <p:sp>
            <p:nvSpPr>
              <p:cNvPr id="72" name="Arrow: Pentagon 71">
                <a:extLst>
                  <a:ext uri="{FF2B5EF4-FFF2-40B4-BE49-F238E27FC236}">
                    <a16:creationId xmlns:a16="http://schemas.microsoft.com/office/drawing/2014/main" id="{CFF387F2-9DE6-4EE6-80F6-241BBCE288A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93FE682-AA68-4055-A282-7E02C07122AE}"/>
                  </a:ext>
                </a:extLst>
              </p:cNvPr>
              <p:cNvSpPr txBox="1"/>
              <p:nvPr/>
            </p:nvSpPr>
            <p:spPr>
              <a:xfrm>
                <a:off x="-1302414" y="1603682"/>
                <a:ext cx="1470274" cy="646331"/>
              </a:xfrm>
              <a:prstGeom prst="rect">
                <a:avLst/>
              </a:prstGeom>
              <a:noFill/>
            </p:spPr>
            <p:txBody>
              <a:bodyPr wrap="none" rtlCol="0">
                <a:spAutoFit/>
              </a:bodyPr>
              <a:lstStyle/>
              <a:p>
                <a:r>
                  <a:rPr lang="en-US" dirty="0">
                    <a:solidFill>
                      <a:srgbClr val="000000"/>
                    </a:solidFill>
                  </a:rPr>
                  <a:t>£</a:t>
                </a:r>
                <a:r>
                  <a:rPr lang="en-US" altLang="zh-CN" dirty="0">
                    <a:solidFill>
                      <a:srgbClr val="000000"/>
                    </a:solidFill>
                  </a:rPr>
                  <a:t>2</a:t>
                </a:r>
                <a:r>
                  <a:rPr lang="en-US" dirty="0">
                    <a:solidFill>
                      <a:srgbClr val="000000"/>
                    </a:solidFill>
                  </a:rPr>
                  <a:t>,</a:t>
                </a:r>
                <a:r>
                  <a:rPr lang="en-US" altLang="zh-CN" dirty="0">
                    <a:solidFill>
                      <a:srgbClr val="000000"/>
                    </a:solidFill>
                  </a:rPr>
                  <a:t>4</a:t>
                </a:r>
                <a:r>
                  <a:rPr lang="en-US" dirty="0">
                    <a:solidFill>
                      <a:srgbClr val="000000"/>
                    </a:solidFill>
                  </a:rPr>
                  <a:t>00</a:t>
                </a:r>
              </a:p>
            </p:txBody>
          </p:sp>
        </p:grpSp>
        <p:sp>
          <p:nvSpPr>
            <p:cNvPr id="71" name="Oval 70">
              <a:extLst>
                <a:ext uri="{FF2B5EF4-FFF2-40B4-BE49-F238E27FC236}">
                  <a16:creationId xmlns:a16="http://schemas.microsoft.com/office/drawing/2014/main" id="{3CC52B76-30F0-4CE9-A0E5-49D0972C2DC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4" descr="Premium Vector | Businessman checking packages.">
            <a:extLst>
              <a:ext uri="{FF2B5EF4-FFF2-40B4-BE49-F238E27FC236}">
                <a16:creationId xmlns:a16="http://schemas.microsoft.com/office/drawing/2014/main" id="{F9EAB29D-AFF3-4D54-BBFA-E24E50BDD0CA}"/>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9198"/>
          <a:stretch/>
        </p:blipFill>
        <p:spPr bwMode="auto">
          <a:xfrm>
            <a:off x="809481" y="8286725"/>
            <a:ext cx="3714766" cy="324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7DFAA-B6FF-4B63-B007-25DFE89E2E4A}"/>
              </a:ext>
            </a:extLst>
          </p:cNvPr>
          <p:cNvSpPr>
            <a:spLocks noGrp="1"/>
          </p:cNvSpPr>
          <p:nvPr>
            <p:ph type="title"/>
          </p:nvPr>
        </p:nvSpPr>
        <p:spPr/>
        <p:txBody>
          <a:bodyPr>
            <a:normAutofit/>
          </a:bodyPr>
          <a:lstStyle/>
          <a:p>
            <a:r>
              <a:rPr lang="en-US" dirty="0"/>
              <a:t>Inventory cost methods </a:t>
            </a:r>
            <a:r>
              <a:rPr lang="en-US" altLang="zh-CN" dirty="0"/>
              <a:t>– 1 Specific Identification </a:t>
            </a:r>
            <a:endParaRPr lang="en-US" dirty="0"/>
          </a:p>
        </p:txBody>
      </p:sp>
      <p:sp>
        <p:nvSpPr>
          <p:cNvPr id="3" name="Content Placeholder 2">
            <a:extLst>
              <a:ext uri="{FF2B5EF4-FFF2-40B4-BE49-F238E27FC236}">
                <a16:creationId xmlns:a16="http://schemas.microsoft.com/office/drawing/2014/main" id="{0156088F-450A-43A3-BCBF-D941E874A618}"/>
              </a:ext>
            </a:extLst>
          </p:cNvPr>
          <p:cNvSpPr>
            <a:spLocks noGrp="1"/>
          </p:cNvSpPr>
          <p:nvPr>
            <p:ph sz="quarter" idx="13"/>
          </p:nvPr>
        </p:nvSpPr>
        <p:spPr/>
        <p:txBody>
          <a:bodyPr/>
          <a:lstStyle/>
          <a:p>
            <a:r>
              <a:rPr lang="en-US" altLang="zh-CN" sz="6000" b="1" dirty="0"/>
              <a:t>1 </a:t>
            </a:r>
            <a:r>
              <a:rPr lang="en-US" sz="6000" b="1" dirty="0"/>
              <a:t>Specific Identification</a:t>
            </a:r>
            <a:r>
              <a:rPr lang="en-US" b="1" dirty="0"/>
              <a:t>: </a:t>
            </a:r>
            <a:r>
              <a:rPr lang="en-US" dirty="0"/>
              <a:t>requires that companies keep records of the original cost of each individual inventory item</a:t>
            </a:r>
          </a:p>
          <a:p>
            <a:pPr lvl="1"/>
            <a:r>
              <a:rPr lang="en-US" dirty="0"/>
              <a:t>Historically, specific identification was possible only when a company sold a limited variety of high-unit-cost items that could be identified clearly from the time of purchase through the time of sale (e.g., cars)</a:t>
            </a:r>
          </a:p>
        </p:txBody>
      </p:sp>
      <p:pic>
        <p:nvPicPr>
          <p:cNvPr id="5" name="Picture 2" descr="Imágenes de Negocio Local | Vectores, fotos de stock y PSD gratuitos">
            <a:extLst>
              <a:ext uri="{FF2B5EF4-FFF2-40B4-BE49-F238E27FC236}">
                <a16:creationId xmlns:a16="http://schemas.microsoft.com/office/drawing/2014/main" id="{94C45359-A9B3-4820-922B-874C7D3CA95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45927" y="6063241"/>
            <a:ext cx="5787092" cy="578709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FBAAEC79-61A0-4B5D-9209-E5AC659E666D}"/>
              </a:ext>
            </a:extLst>
          </p:cNvPr>
          <p:cNvSpPr/>
          <p:nvPr/>
        </p:nvSpPr>
        <p:spPr>
          <a:xfrm>
            <a:off x="6295803" y="727538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6" name="Picture 35">
            <a:extLst>
              <a:ext uri="{FF2B5EF4-FFF2-40B4-BE49-F238E27FC236}">
                <a16:creationId xmlns:a16="http://schemas.microsoft.com/office/drawing/2014/main" id="{AA85DE5F-3926-405F-8938-B51DE0FB7087}"/>
              </a:ext>
            </a:extLst>
          </p:cNvPr>
          <p:cNvPicPr>
            <a:picLocks noChangeAspect="1"/>
          </p:cNvPicPr>
          <p:nvPr/>
        </p:nvPicPr>
        <p:blipFill>
          <a:blip r:embed="rId6" cstate="email">
            <a:duotone>
              <a:prstClr val="black"/>
              <a:srgbClr val="A7CBBC">
                <a:tint val="45000"/>
                <a:satMod val="400000"/>
              </a:srgbClr>
            </a:duotone>
            <a:extLst>
              <a:ext uri="{28A0092B-C50C-407E-A947-70E740481C1C}">
                <a14:useLocalDpi xmlns:a14="http://schemas.microsoft.com/office/drawing/2010/main" val="0"/>
              </a:ext>
            </a:extLst>
          </a:blip>
          <a:stretch>
            <a:fillRect/>
          </a:stretch>
        </p:blipFill>
        <p:spPr>
          <a:xfrm>
            <a:off x="5176259" y="6274744"/>
            <a:ext cx="1502885" cy="2102917"/>
          </a:xfrm>
          <a:prstGeom prst="rect">
            <a:avLst/>
          </a:prstGeom>
        </p:spPr>
      </p:pic>
      <p:grpSp>
        <p:nvGrpSpPr>
          <p:cNvPr id="41" name="Group 40">
            <a:extLst>
              <a:ext uri="{FF2B5EF4-FFF2-40B4-BE49-F238E27FC236}">
                <a16:creationId xmlns:a16="http://schemas.microsoft.com/office/drawing/2014/main" id="{02B1AE92-105B-4075-B23F-3164DDACCAB8}"/>
              </a:ext>
            </a:extLst>
          </p:cNvPr>
          <p:cNvGrpSpPr/>
          <p:nvPr/>
        </p:nvGrpSpPr>
        <p:grpSpPr>
          <a:xfrm>
            <a:off x="6327733" y="6454469"/>
            <a:ext cx="1864597" cy="807061"/>
            <a:chOff x="1463397" y="6123966"/>
            <a:chExt cx="1864597" cy="807061"/>
          </a:xfrm>
        </p:grpSpPr>
        <p:grpSp>
          <p:nvGrpSpPr>
            <p:cNvPr id="42" name="Group 41">
              <a:extLst>
                <a:ext uri="{FF2B5EF4-FFF2-40B4-BE49-F238E27FC236}">
                  <a16:creationId xmlns:a16="http://schemas.microsoft.com/office/drawing/2014/main" id="{B6BD8BFB-4211-4926-8713-7EE272E7FFFB}"/>
                </a:ext>
              </a:extLst>
            </p:cNvPr>
            <p:cNvGrpSpPr/>
            <p:nvPr/>
          </p:nvGrpSpPr>
          <p:grpSpPr>
            <a:xfrm rot="21206142">
              <a:off x="1463397" y="6123966"/>
              <a:ext cx="1864597" cy="807061"/>
              <a:chOff x="-1644639" y="1523318"/>
              <a:chExt cx="1864597" cy="807061"/>
            </a:xfrm>
          </p:grpSpPr>
          <p:sp>
            <p:nvSpPr>
              <p:cNvPr id="44" name="Arrow: Pentagon 43">
                <a:extLst>
                  <a:ext uri="{FF2B5EF4-FFF2-40B4-BE49-F238E27FC236}">
                    <a16:creationId xmlns:a16="http://schemas.microsoft.com/office/drawing/2014/main" id="{45DE29CD-ED9C-488F-AEFC-131356EFC502}"/>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876BD5-697B-4B9E-BEFE-5C020DC3F29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£720</a:t>
                </a:r>
              </a:p>
            </p:txBody>
          </p:sp>
        </p:grpSp>
        <p:sp>
          <p:nvSpPr>
            <p:cNvPr id="43" name="Oval 42">
              <a:extLst>
                <a:ext uri="{FF2B5EF4-FFF2-40B4-BE49-F238E27FC236}">
                  <a16:creationId xmlns:a16="http://schemas.microsoft.com/office/drawing/2014/main" id="{6903B118-AD1A-4165-BC3D-BDB52DFB55DC}"/>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Arrow: Right 45">
            <a:extLst>
              <a:ext uri="{FF2B5EF4-FFF2-40B4-BE49-F238E27FC236}">
                <a16:creationId xmlns:a16="http://schemas.microsoft.com/office/drawing/2014/main" id="{2D08813A-BA3A-4F96-841D-24D105454A81}"/>
              </a:ext>
            </a:extLst>
          </p:cNvPr>
          <p:cNvSpPr/>
          <p:nvPr/>
        </p:nvSpPr>
        <p:spPr>
          <a:xfrm>
            <a:off x="6295803" y="9005645"/>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47" name="Picture 46">
            <a:extLst>
              <a:ext uri="{FF2B5EF4-FFF2-40B4-BE49-F238E27FC236}">
                <a16:creationId xmlns:a16="http://schemas.microsoft.com/office/drawing/2014/main" id="{541E57F1-5281-4BE9-8EB4-9BDDEEA9DDC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76259" y="8005003"/>
            <a:ext cx="1502885" cy="2102917"/>
          </a:xfrm>
          <a:prstGeom prst="rect">
            <a:avLst/>
          </a:prstGeom>
        </p:spPr>
      </p:pic>
      <p:grpSp>
        <p:nvGrpSpPr>
          <p:cNvPr id="48" name="Group 47">
            <a:extLst>
              <a:ext uri="{FF2B5EF4-FFF2-40B4-BE49-F238E27FC236}">
                <a16:creationId xmlns:a16="http://schemas.microsoft.com/office/drawing/2014/main" id="{6564EE24-0E7F-498B-9AFA-C8E103299252}"/>
              </a:ext>
            </a:extLst>
          </p:cNvPr>
          <p:cNvGrpSpPr/>
          <p:nvPr/>
        </p:nvGrpSpPr>
        <p:grpSpPr>
          <a:xfrm>
            <a:off x="6327733" y="8184728"/>
            <a:ext cx="1864597" cy="807061"/>
            <a:chOff x="1463397" y="6123966"/>
            <a:chExt cx="1864597" cy="807061"/>
          </a:xfrm>
        </p:grpSpPr>
        <p:grpSp>
          <p:nvGrpSpPr>
            <p:cNvPr id="49" name="Group 48">
              <a:extLst>
                <a:ext uri="{FF2B5EF4-FFF2-40B4-BE49-F238E27FC236}">
                  <a16:creationId xmlns:a16="http://schemas.microsoft.com/office/drawing/2014/main" id="{8741F2FC-CB76-418B-8DDA-DC68D5558621}"/>
                </a:ext>
              </a:extLst>
            </p:cNvPr>
            <p:cNvGrpSpPr/>
            <p:nvPr/>
          </p:nvGrpSpPr>
          <p:grpSpPr>
            <a:xfrm rot="21206142">
              <a:off x="1463397" y="6123966"/>
              <a:ext cx="1864597" cy="807061"/>
              <a:chOff x="-1644639" y="1523318"/>
              <a:chExt cx="1864597" cy="807061"/>
            </a:xfrm>
          </p:grpSpPr>
          <p:sp>
            <p:nvSpPr>
              <p:cNvPr id="51" name="Arrow: Pentagon 50">
                <a:extLst>
                  <a:ext uri="{FF2B5EF4-FFF2-40B4-BE49-F238E27FC236}">
                    <a16:creationId xmlns:a16="http://schemas.microsoft.com/office/drawing/2014/main" id="{CB4B930F-6F8F-4E70-9BF4-AAC1E2269B2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3F7BFFE-0A32-4ED8-A2C1-E0CFE9C90F4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£750</a:t>
                </a:r>
              </a:p>
            </p:txBody>
          </p:sp>
        </p:grpSp>
        <p:sp>
          <p:nvSpPr>
            <p:cNvPr id="50" name="Oval 49">
              <a:extLst>
                <a:ext uri="{FF2B5EF4-FFF2-40B4-BE49-F238E27FC236}">
                  <a16:creationId xmlns:a16="http://schemas.microsoft.com/office/drawing/2014/main" id="{D8BA0ADF-B3B9-4BD2-A3F0-26F569981466}"/>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95FDB525-24B0-4CD3-A9A6-2485C4551705}"/>
              </a:ext>
            </a:extLst>
          </p:cNvPr>
          <p:cNvSpPr/>
          <p:nvPr/>
        </p:nvSpPr>
        <p:spPr>
          <a:xfrm>
            <a:off x="6295803" y="1078522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54" name="Picture 53">
            <a:extLst>
              <a:ext uri="{FF2B5EF4-FFF2-40B4-BE49-F238E27FC236}">
                <a16:creationId xmlns:a16="http://schemas.microsoft.com/office/drawing/2014/main" id="{3EE27F25-3692-4A03-8022-00CE1CB97052}"/>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5176259" y="9784584"/>
            <a:ext cx="1502885" cy="2102917"/>
          </a:xfrm>
          <a:prstGeom prst="rect">
            <a:avLst/>
          </a:prstGeom>
        </p:spPr>
      </p:pic>
      <p:grpSp>
        <p:nvGrpSpPr>
          <p:cNvPr id="55" name="Group 54">
            <a:extLst>
              <a:ext uri="{FF2B5EF4-FFF2-40B4-BE49-F238E27FC236}">
                <a16:creationId xmlns:a16="http://schemas.microsoft.com/office/drawing/2014/main" id="{FEE6E34F-CE2C-4480-A2DB-0AE430C696D6}"/>
              </a:ext>
            </a:extLst>
          </p:cNvPr>
          <p:cNvGrpSpPr/>
          <p:nvPr/>
        </p:nvGrpSpPr>
        <p:grpSpPr>
          <a:xfrm>
            <a:off x="6327733" y="9964309"/>
            <a:ext cx="1864597" cy="807061"/>
            <a:chOff x="1463397" y="6123966"/>
            <a:chExt cx="1864597" cy="807061"/>
          </a:xfrm>
        </p:grpSpPr>
        <p:grpSp>
          <p:nvGrpSpPr>
            <p:cNvPr id="56" name="Group 55">
              <a:extLst>
                <a:ext uri="{FF2B5EF4-FFF2-40B4-BE49-F238E27FC236}">
                  <a16:creationId xmlns:a16="http://schemas.microsoft.com/office/drawing/2014/main" id="{D805BA07-50AF-4B85-912B-376D6B01B590}"/>
                </a:ext>
              </a:extLst>
            </p:cNvPr>
            <p:cNvGrpSpPr/>
            <p:nvPr/>
          </p:nvGrpSpPr>
          <p:grpSpPr>
            <a:xfrm rot="21206142">
              <a:off x="1463397" y="6123966"/>
              <a:ext cx="1864597" cy="807061"/>
              <a:chOff x="-1644639" y="1523318"/>
              <a:chExt cx="1864597" cy="807061"/>
            </a:xfrm>
          </p:grpSpPr>
          <p:sp>
            <p:nvSpPr>
              <p:cNvPr id="58" name="Arrow: Pentagon 57">
                <a:extLst>
                  <a:ext uri="{FF2B5EF4-FFF2-40B4-BE49-F238E27FC236}">
                    <a16:creationId xmlns:a16="http://schemas.microsoft.com/office/drawing/2014/main" id="{59926579-3D9F-4172-9B21-D881C1DD0953}"/>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859671F-E5A1-43CB-BA38-2CE4E8E97402}"/>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£8</a:t>
                </a:r>
                <a:r>
                  <a:rPr lang="en-US" altLang="zh-CN" dirty="0">
                    <a:solidFill>
                      <a:srgbClr val="000000"/>
                    </a:solidFill>
                  </a:rPr>
                  <a:t>1</a:t>
                </a:r>
                <a:r>
                  <a:rPr lang="en-US" dirty="0">
                    <a:solidFill>
                      <a:srgbClr val="000000"/>
                    </a:solidFill>
                  </a:rPr>
                  <a:t>0</a:t>
                </a:r>
              </a:p>
            </p:txBody>
          </p:sp>
        </p:grpSp>
        <p:sp>
          <p:nvSpPr>
            <p:cNvPr id="57" name="Oval 56">
              <a:extLst>
                <a:ext uri="{FF2B5EF4-FFF2-40B4-BE49-F238E27FC236}">
                  <a16:creationId xmlns:a16="http://schemas.microsoft.com/office/drawing/2014/main" id="{D54922FE-B219-43DE-ABD0-5158FFB78703}"/>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3AFCCA-786D-4350-92C0-B816FADEFDA2}"/>
              </a:ext>
            </a:extLst>
          </p:cNvPr>
          <p:cNvSpPr txBox="1"/>
          <p:nvPr/>
        </p:nvSpPr>
        <p:spPr>
          <a:xfrm>
            <a:off x="3774357" y="7116791"/>
            <a:ext cx="1401902" cy="646331"/>
          </a:xfrm>
          <a:prstGeom prst="rect">
            <a:avLst/>
          </a:prstGeom>
          <a:noFill/>
        </p:spPr>
        <p:txBody>
          <a:bodyPr wrap="square">
            <a:spAutoFit/>
          </a:bodyPr>
          <a:lstStyle/>
          <a:p>
            <a:r>
              <a:rPr lang="en-US" dirty="0">
                <a:solidFill>
                  <a:schemeClr val="accent2"/>
                </a:solidFill>
              </a:rPr>
              <a:t>Feb 3</a:t>
            </a:r>
          </a:p>
        </p:txBody>
      </p:sp>
      <p:sp>
        <p:nvSpPr>
          <p:cNvPr id="62" name="TextBox 61">
            <a:extLst>
              <a:ext uri="{FF2B5EF4-FFF2-40B4-BE49-F238E27FC236}">
                <a16:creationId xmlns:a16="http://schemas.microsoft.com/office/drawing/2014/main" id="{16C1788A-AEC4-4E99-88C4-093603B43194}"/>
              </a:ext>
            </a:extLst>
          </p:cNvPr>
          <p:cNvSpPr txBox="1"/>
          <p:nvPr/>
        </p:nvSpPr>
        <p:spPr>
          <a:xfrm>
            <a:off x="3774357" y="8944286"/>
            <a:ext cx="1401902" cy="646331"/>
          </a:xfrm>
          <a:prstGeom prst="rect">
            <a:avLst/>
          </a:prstGeom>
          <a:noFill/>
        </p:spPr>
        <p:txBody>
          <a:bodyPr wrap="square">
            <a:spAutoFit/>
          </a:bodyPr>
          <a:lstStyle/>
          <a:p>
            <a:r>
              <a:rPr lang="en-US" altLang="zh-CN" dirty="0">
                <a:solidFill>
                  <a:schemeClr val="accent2"/>
                </a:solidFill>
              </a:rPr>
              <a:t>Mar</a:t>
            </a:r>
            <a:r>
              <a:rPr lang="en-US" dirty="0">
                <a:solidFill>
                  <a:schemeClr val="accent2"/>
                </a:solidFill>
              </a:rPr>
              <a:t> 5</a:t>
            </a:r>
          </a:p>
        </p:txBody>
      </p:sp>
      <p:sp>
        <p:nvSpPr>
          <p:cNvPr id="63" name="TextBox 62">
            <a:extLst>
              <a:ext uri="{FF2B5EF4-FFF2-40B4-BE49-F238E27FC236}">
                <a16:creationId xmlns:a16="http://schemas.microsoft.com/office/drawing/2014/main" id="{D8BF9C41-D178-4DF0-AD43-2D70411543CB}"/>
              </a:ext>
            </a:extLst>
          </p:cNvPr>
          <p:cNvSpPr txBox="1"/>
          <p:nvPr/>
        </p:nvSpPr>
        <p:spPr>
          <a:xfrm>
            <a:off x="3774356" y="10692545"/>
            <a:ext cx="1771557" cy="646331"/>
          </a:xfrm>
          <a:prstGeom prst="rect">
            <a:avLst/>
          </a:prstGeom>
          <a:noFill/>
        </p:spPr>
        <p:txBody>
          <a:bodyPr wrap="square">
            <a:spAutoFit/>
          </a:bodyPr>
          <a:lstStyle/>
          <a:p>
            <a:r>
              <a:rPr lang="en-US" altLang="zh-CN" dirty="0">
                <a:solidFill>
                  <a:schemeClr val="accent2"/>
                </a:solidFill>
              </a:rPr>
              <a:t>May</a:t>
            </a:r>
            <a:r>
              <a:rPr lang="en-US" dirty="0">
                <a:solidFill>
                  <a:schemeClr val="accent2"/>
                </a:solidFill>
              </a:rPr>
              <a:t> 22</a:t>
            </a:r>
          </a:p>
        </p:txBody>
      </p:sp>
      <p:sp>
        <p:nvSpPr>
          <p:cNvPr id="64" name="Arrow: Right 63">
            <a:extLst>
              <a:ext uri="{FF2B5EF4-FFF2-40B4-BE49-F238E27FC236}">
                <a16:creationId xmlns:a16="http://schemas.microsoft.com/office/drawing/2014/main" id="{7D3FC08B-B1E2-4EA2-9FDF-39AF98CD8316}"/>
              </a:ext>
            </a:extLst>
          </p:cNvPr>
          <p:cNvSpPr/>
          <p:nvPr/>
        </p:nvSpPr>
        <p:spPr>
          <a:xfrm>
            <a:off x="14934471" y="7708136"/>
            <a:ext cx="311983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66" name="Picture 65">
            <a:extLst>
              <a:ext uri="{FF2B5EF4-FFF2-40B4-BE49-F238E27FC236}">
                <a16:creationId xmlns:a16="http://schemas.microsoft.com/office/drawing/2014/main" id="{79326EBB-ACE1-4F4F-9352-52C6765F7344}"/>
              </a:ext>
            </a:extLst>
          </p:cNvPr>
          <p:cNvPicPr>
            <a:picLocks noChangeAspect="1"/>
          </p:cNvPicPr>
          <p:nvPr/>
        </p:nvPicPr>
        <p:blipFill>
          <a:blip r:embed="rId6" cstate="email">
            <a:duotone>
              <a:prstClr val="black"/>
              <a:srgbClr val="A7CBBC">
                <a:tint val="45000"/>
                <a:satMod val="400000"/>
              </a:srgbClr>
            </a:duotone>
            <a:extLst>
              <a:ext uri="{28A0092B-C50C-407E-A947-70E740481C1C}">
                <a14:useLocalDpi xmlns:a14="http://schemas.microsoft.com/office/drawing/2010/main" val="0"/>
              </a:ext>
            </a:extLst>
          </a:blip>
          <a:stretch>
            <a:fillRect/>
          </a:stretch>
        </p:blipFill>
        <p:spPr>
          <a:xfrm>
            <a:off x="17973163" y="6350535"/>
            <a:ext cx="1502885" cy="2102917"/>
          </a:xfrm>
          <a:prstGeom prst="rect">
            <a:avLst/>
          </a:prstGeom>
        </p:spPr>
      </p:pic>
      <p:pic>
        <p:nvPicPr>
          <p:cNvPr id="67" name="Picture 66">
            <a:extLst>
              <a:ext uri="{FF2B5EF4-FFF2-40B4-BE49-F238E27FC236}">
                <a16:creationId xmlns:a16="http://schemas.microsoft.com/office/drawing/2014/main" id="{35E919F8-0527-46B5-BE0A-F2A8D08F15A0}"/>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18235422" y="7570489"/>
            <a:ext cx="1502885" cy="2102917"/>
          </a:xfrm>
          <a:prstGeom prst="rect">
            <a:avLst/>
          </a:prstGeom>
        </p:spPr>
      </p:pic>
      <p:sp>
        <p:nvSpPr>
          <p:cNvPr id="68" name="TextBox 67">
            <a:extLst>
              <a:ext uri="{FF2B5EF4-FFF2-40B4-BE49-F238E27FC236}">
                <a16:creationId xmlns:a16="http://schemas.microsoft.com/office/drawing/2014/main" id="{7F40F07B-FA03-4FD2-98A2-8B13EA4B48E7}"/>
              </a:ext>
            </a:extLst>
          </p:cNvPr>
          <p:cNvSpPr txBox="1"/>
          <p:nvPr/>
        </p:nvSpPr>
        <p:spPr>
          <a:xfrm>
            <a:off x="19410557" y="6787669"/>
            <a:ext cx="1401902" cy="646331"/>
          </a:xfrm>
          <a:prstGeom prst="rect">
            <a:avLst/>
          </a:prstGeom>
          <a:noFill/>
        </p:spPr>
        <p:txBody>
          <a:bodyPr wrap="square">
            <a:spAutoFit/>
          </a:bodyPr>
          <a:lstStyle/>
          <a:p>
            <a:r>
              <a:rPr lang="en-US" dirty="0">
                <a:solidFill>
                  <a:srgbClr val="F89387"/>
                </a:solidFill>
              </a:rPr>
              <a:t>Jun 1</a:t>
            </a:r>
          </a:p>
        </p:txBody>
      </p:sp>
      <p:sp>
        <p:nvSpPr>
          <p:cNvPr id="9" name="Rectangle: Rounded Corners 8">
            <a:extLst>
              <a:ext uri="{FF2B5EF4-FFF2-40B4-BE49-F238E27FC236}">
                <a16:creationId xmlns:a16="http://schemas.microsoft.com/office/drawing/2014/main" id="{740BD93F-3AE4-463F-A57C-01325721E9BF}"/>
              </a:ext>
            </a:extLst>
          </p:cNvPr>
          <p:cNvSpPr/>
          <p:nvPr/>
        </p:nvSpPr>
        <p:spPr>
          <a:xfrm>
            <a:off x="15806057" y="9860375"/>
            <a:ext cx="7856644" cy="2503077"/>
          </a:xfrm>
          <a:prstGeom prst="roundRect">
            <a:avLst>
              <a:gd name="adj" fmla="val 11433"/>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COGS</a:t>
            </a:r>
            <a:r>
              <a:rPr lang="en-US" dirty="0">
                <a:solidFill>
                  <a:schemeClr val="accent1"/>
                </a:solidFill>
              </a:rPr>
              <a:t> = £720 + £8</a:t>
            </a:r>
            <a:r>
              <a:rPr lang="en-US" altLang="zh-CN" dirty="0">
                <a:solidFill>
                  <a:schemeClr val="accent1"/>
                </a:solidFill>
              </a:rPr>
              <a:t>1</a:t>
            </a:r>
            <a:r>
              <a:rPr lang="en-US" dirty="0">
                <a:solidFill>
                  <a:schemeClr val="accent1"/>
                </a:solidFill>
              </a:rPr>
              <a:t>0 = £1,5</a:t>
            </a:r>
            <a:r>
              <a:rPr lang="en-US" altLang="zh-CN" dirty="0">
                <a:solidFill>
                  <a:schemeClr val="accent1"/>
                </a:solidFill>
              </a:rPr>
              <a:t>3</a:t>
            </a:r>
            <a:r>
              <a:rPr lang="en-US" dirty="0">
                <a:solidFill>
                  <a:schemeClr val="accent1"/>
                </a:solidFill>
              </a:rPr>
              <a:t>0</a:t>
            </a:r>
          </a:p>
          <a:p>
            <a:r>
              <a:rPr lang="en-US" altLang="zh-CN" b="1" dirty="0">
                <a:solidFill>
                  <a:schemeClr val="accent1"/>
                </a:solidFill>
              </a:rPr>
              <a:t>Ending Inventory </a:t>
            </a:r>
            <a:r>
              <a:rPr lang="en-US" altLang="zh-CN" dirty="0">
                <a:solidFill>
                  <a:schemeClr val="accent1"/>
                </a:solidFill>
              </a:rPr>
              <a:t>= £750</a:t>
            </a:r>
          </a:p>
        </p:txBody>
      </p:sp>
      <p:sp>
        <p:nvSpPr>
          <p:cNvPr id="4" name="Footer Placeholder 3">
            <a:extLst>
              <a:ext uri="{FF2B5EF4-FFF2-40B4-BE49-F238E27FC236}">
                <a16:creationId xmlns:a16="http://schemas.microsoft.com/office/drawing/2014/main" id="{398C4026-E8E0-4318-AFE8-D6690B05E3DD}"/>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27BC27F2-312E-48DC-BFA8-41EA889CDC59}"/>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168357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2" descr="Free Vector | Big family icons set">
            <a:extLst>
              <a:ext uri="{FF2B5EF4-FFF2-40B4-BE49-F238E27FC236}">
                <a16:creationId xmlns:a16="http://schemas.microsoft.com/office/drawing/2014/main" id="{DD28F5AB-F0A8-440B-8CA7-47D15F5FDBF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05457" y="6385458"/>
            <a:ext cx="4057244" cy="30396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2D501EAF-87C0-4EF7-B63A-15CEA50F8EAB}"/>
              </a:ext>
            </a:extLst>
          </p:cNvPr>
          <p:cNvGrpSpPr/>
          <p:nvPr/>
        </p:nvGrpSpPr>
        <p:grpSpPr>
          <a:xfrm>
            <a:off x="18673158" y="6057036"/>
            <a:ext cx="1864597" cy="807061"/>
            <a:chOff x="1463397" y="6123966"/>
            <a:chExt cx="1864597" cy="807061"/>
          </a:xfrm>
        </p:grpSpPr>
        <p:grpSp>
          <p:nvGrpSpPr>
            <p:cNvPr id="70" name="Group 69">
              <a:extLst>
                <a:ext uri="{FF2B5EF4-FFF2-40B4-BE49-F238E27FC236}">
                  <a16:creationId xmlns:a16="http://schemas.microsoft.com/office/drawing/2014/main" id="{3003254F-2FD5-4E18-9F1D-3A2DA33C749A}"/>
                </a:ext>
              </a:extLst>
            </p:cNvPr>
            <p:cNvGrpSpPr/>
            <p:nvPr/>
          </p:nvGrpSpPr>
          <p:grpSpPr>
            <a:xfrm rot="21206142">
              <a:off x="1463397" y="6123966"/>
              <a:ext cx="1864597" cy="807061"/>
              <a:chOff x="-1644639" y="1523318"/>
              <a:chExt cx="1864597" cy="807061"/>
            </a:xfrm>
          </p:grpSpPr>
          <p:sp>
            <p:nvSpPr>
              <p:cNvPr id="72" name="Arrow: Pentagon 71">
                <a:extLst>
                  <a:ext uri="{FF2B5EF4-FFF2-40B4-BE49-F238E27FC236}">
                    <a16:creationId xmlns:a16="http://schemas.microsoft.com/office/drawing/2014/main" id="{CFF387F2-9DE6-4EE6-80F6-241BBCE288A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93FE682-AA68-4055-A282-7E02C07122AE}"/>
                  </a:ext>
                </a:extLst>
              </p:cNvPr>
              <p:cNvSpPr txBox="1"/>
              <p:nvPr/>
            </p:nvSpPr>
            <p:spPr>
              <a:xfrm>
                <a:off x="-1302414" y="1603682"/>
                <a:ext cx="1470274" cy="646331"/>
              </a:xfrm>
              <a:prstGeom prst="rect">
                <a:avLst/>
              </a:prstGeom>
              <a:noFill/>
            </p:spPr>
            <p:txBody>
              <a:bodyPr wrap="none" rtlCol="0">
                <a:spAutoFit/>
              </a:bodyPr>
              <a:lstStyle/>
              <a:p>
                <a:r>
                  <a:rPr lang="en-US" dirty="0">
                    <a:solidFill>
                      <a:srgbClr val="000000"/>
                    </a:solidFill>
                  </a:rPr>
                  <a:t>£</a:t>
                </a:r>
                <a:r>
                  <a:rPr lang="en-US" altLang="zh-CN" dirty="0">
                    <a:solidFill>
                      <a:srgbClr val="000000"/>
                    </a:solidFill>
                  </a:rPr>
                  <a:t>2</a:t>
                </a:r>
                <a:r>
                  <a:rPr lang="en-US" dirty="0">
                    <a:solidFill>
                      <a:srgbClr val="000000"/>
                    </a:solidFill>
                  </a:rPr>
                  <a:t>,</a:t>
                </a:r>
                <a:r>
                  <a:rPr lang="en-US" altLang="zh-CN" dirty="0">
                    <a:solidFill>
                      <a:srgbClr val="000000"/>
                    </a:solidFill>
                  </a:rPr>
                  <a:t>4</a:t>
                </a:r>
                <a:r>
                  <a:rPr lang="en-US" dirty="0">
                    <a:solidFill>
                      <a:srgbClr val="000000"/>
                    </a:solidFill>
                  </a:rPr>
                  <a:t>00</a:t>
                </a:r>
              </a:p>
            </p:txBody>
          </p:sp>
        </p:grpSp>
        <p:sp>
          <p:nvSpPr>
            <p:cNvPr id="71" name="Oval 70">
              <a:extLst>
                <a:ext uri="{FF2B5EF4-FFF2-40B4-BE49-F238E27FC236}">
                  <a16:creationId xmlns:a16="http://schemas.microsoft.com/office/drawing/2014/main" id="{3CC52B76-30F0-4CE9-A0E5-49D0972C2DC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4" descr="Premium Vector | Businessman checking packages.">
            <a:extLst>
              <a:ext uri="{FF2B5EF4-FFF2-40B4-BE49-F238E27FC236}">
                <a16:creationId xmlns:a16="http://schemas.microsoft.com/office/drawing/2014/main" id="{F9EAB29D-AFF3-4D54-BBFA-E24E50BDD0CA}"/>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9198"/>
          <a:stretch/>
        </p:blipFill>
        <p:spPr bwMode="auto">
          <a:xfrm>
            <a:off x="809481" y="8286725"/>
            <a:ext cx="3714766" cy="324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7DFAA-B6FF-4B63-B007-25DFE89E2E4A}"/>
              </a:ext>
            </a:extLst>
          </p:cNvPr>
          <p:cNvSpPr>
            <a:spLocks noGrp="1"/>
          </p:cNvSpPr>
          <p:nvPr>
            <p:ph type="title"/>
          </p:nvPr>
        </p:nvSpPr>
        <p:spPr/>
        <p:txBody>
          <a:bodyPr>
            <a:normAutofit/>
          </a:bodyPr>
          <a:lstStyle/>
          <a:p>
            <a:r>
              <a:rPr lang="en-US" dirty="0"/>
              <a:t>Inventory cost methods </a:t>
            </a:r>
            <a:r>
              <a:rPr lang="en-US" altLang="zh-CN" dirty="0"/>
              <a:t>– 2 </a:t>
            </a:r>
            <a:r>
              <a:rPr lang="en-US" altLang="zh-CN" sz="7200" b="1" dirty="0"/>
              <a:t>FIFO</a:t>
            </a:r>
            <a:endParaRPr lang="en-US" dirty="0"/>
          </a:p>
        </p:txBody>
      </p:sp>
      <p:sp>
        <p:nvSpPr>
          <p:cNvPr id="3" name="Content Placeholder 2">
            <a:extLst>
              <a:ext uri="{FF2B5EF4-FFF2-40B4-BE49-F238E27FC236}">
                <a16:creationId xmlns:a16="http://schemas.microsoft.com/office/drawing/2014/main" id="{0156088F-450A-43A3-BCBF-D941E874A618}"/>
              </a:ext>
            </a:extLst>
          </p:cNvPr>
          <p:cNvSpPr>
            <a:spLocks noGrp="1"/>
          </p:cNvSpPr>
          <p:nvPr>
            <p:ph sz="quarter" idx="13"/>
          </p:nvPr>
        </p:nvSpPr>
        <p:spPr/>
        <p:txBody>
          <a:bodyPr/>
          <a:lstStyle/>
          <a:p>
            <a:r>
              <a:rPr lang="en-US" altLang="zh-CN" sz="6000" b="1" dirty="0"/>
              <a:t>2 First-In, First-Out (FIFO)</a:t>
            </a:r>
          </a:p>
          <a:p>
            <a:pPr lvl="1"/>
            <a:r>
              <a:rPr lang="en-US" altLang="zh-CN" dirty="0"/>
              <a:t>Cost Flow Assumption: </a:t>
            </a:r>
            <a:r>
              <a:rPr lang="en-US" altLang="zh-CN" b="1" dirty="0"/>
              <a:t>Costs of earliest goods </a:t>
            </a:r>
            <a:r>
              <a:rPr lang="en-US" altLang="zh-CN" dirty="0"/>
              <a:t>purchased are first to be recognized in determining cost of goods sold</a:t>
            </a:r>
          </a:p>
          <a:p>
            <a:pPr lvl="1"/>
            <a:r>
              <a:rPr lang="en-US" altLang="zh-CN" dirty="0"/>
              <a:t>Often parallels actual physical flow of merchandise</a:t>
            </a:r>
          </a:p>
        </p:txBody>
      </p:sp>
      <p:pic>
        <p:nvPicPr>
          <p:cNvPr id="5" name="Picture 2" descr="Imágenes de Negocio Local | Vectores, fotos de stock y PSD gratuitos">
            <a:extLst>
              <a:ext uri="{FF2B5EF4-FFF2-40B4-BE49-F238E27FC236}">
                <a16:creationId xmlns:a16="http://schemas.microsoft.com/office/drawing/2014/main" id="{94C45359-A9B3-4820-922B-874C7D3CA95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45927" y="6063241"/>
            <a:ext cx="5787092" cy="578709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FBAAEC79-61A0-4B5D-9209-E5AC659E666D}"/>
              </a:ext>
            </a:extLst>
          </p:cNvPr>
          <p:cNvSpPr/>
          <p:nvPr/>
        </p:nvSpPr>
        <p:spPr>
          <a:xfrm>
            <a:off x="6295803" y="727538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6" name="Picture 35">
            <a:extLst>
              <a:ext uri="{FF2B5EF4-FFF2-40B4-BE49-F238E27FC236}">
                <a16:creationId xmlns:a16="http://schemas.microsoft.com/office/drawing/2014/main" id="{AA85DE5F-3926-405F-8938-B51DE0FB7087}"/>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5176259" y="6274744"/>
            <a:ext cx="1502885" cy="2102917"/>
          </a:xfrm>
          <a:prstGeom prst="rect">
            <a:avLst/>
          </a:prstGeom>
        </p:spPr>
      </p:pic>
      <p:grpSp>
        <p:nvGrpSpPr>
          <p:cNvPr id="41" name="Group 40">
            <a:extLst>
              <a:ext uri="{FF2B5EF4-FFF2-40B4-BE49-F238E27FC236}">
                <a16:creationId xmlns:a16="http://schemas.microsoft.com/office/drawing/2014/main" id="{02B1AE92-105B-4075-B23F-3164DDACCAB8}"/>
              </a:ext>
            </a:extLst>
          </p:cNvPr>
          <p:cNvGrpSpPr/>
          <p:nvPr/>
        </p:nvGrpSpPr>
        <p:grpSpPr>
          <a:xfrm>
            <a:off x="6327733" y="6454469"/>
            <a:ext cx="1864597" cy="807061"/>
            <a:chOff x="1463397" y="6123966"/>
            <a:chExt cx="1864597" cy="807061"/>
          </a:xfrm>
        </p:grpSpPr>
        <p:grpSp>
          <p:nvGrpSpPr>
            <p:cNvPr id="42" name="Group 41">
              <a:extLst>
                <a:ext uri="{FF2B5EF4-FFF2-40B4-BE49-F238E27FC236}">
                  <a16:creationId xmlns:a16="http://schemas.microsoft.com/office/drawing/2014/main" id="{B6BD8BFB-4211-4926-8713-7EE272E7FFFB}"/>
                </a:ext>
              </a:extLst>
            </p:cNvPr>
            <p:cNvGrpSpPr/>
            <p:nvPr/>
          </p:nvGrpSpPr>
          <p:grpSpPr>
            <a:xfrm rot="21206142">
              <a:off x="1463397" y="6123966"/>
              <a:ext cx="1864597" cy="807061"/>
              <a:chOff x="-1644639" y="1523318"/>
              <a:chExt cx="1864597" cy="807061"/>
            </a:xfrm>
          </p:grpSpPr>
          <p:sp>
            <p:nvSpPr>
              <p:cNvPr id="44" name="Arrow: Pentagon 43">
                <a:extLst>
                  <a:ext uri="{FF2B5EF4-FFF2-40B4-BE49-F238E27FC236}">
                    <a16:creationId xmlns:a16="http://schemas.microsoft.com/office/drawing/2014/main" id="{45DE29CD-ED9C-488F-AEFC-131356EFC502}"/>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876BD5-697B-4B9E-BEFE-5C020DC3F29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£720</a:t>
                </a:r>
              </a:p>
            </p:txBody>
          </p:sp>
        </p:grpSp>
        <p:sp>
          <p:nvSpPr>
            <p:cNvPr id="43" name="Oval 42">
              <a:extLst>
                <a:ext uri="{FF2B5EF4-FFF2-40B4-BE49-F238E27FC236}">
                  <a16:creationId xmlns:a16="http://schemas.microsoft.com/office/drawing/2014/main" id="{6903B118-AD1A-4165-BC3D-BDB52DFB55DC}"/>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Arrow: Right 45">
            <a:extLst>
              <a:ext uri="{FF2B5EF4-FFF2-40B4-BE49-F238E27FC236}">
                <a16:creationId xmlns:a16="http://schemas.microsoft.com/office/drawing/2014/main" id="{2D08813A-BA3A-4F96-841D-24D105454A81}"/>
              </a:ext>
            </a:extLst>
          </p:cNvPr>
          <p:cNvSpPr/>
          <p:nvPr/>
        </p:nvSpPr>
        <p:spPr>
          <a:xfrm>
            <a:off x="6295803" y="9005645"/>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47" name="Picture 46">
            <a:extLst>
              <a:ext uri="{FF2B5EF4-FFF2-40B4-BE49-F238E27FC236}">
                <a16:creationId xmlns:a16="http://schemas.microsoft.com/office/drawing/2014/main" id="{541E57F1-5281-4BE9-8EB4-9BDDEEA9DDC3}"/>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5176259" y="8005003"/>
            <a:ext cx="1502885" cy="2102917"/>
          </a:xfrm>
          <a:prstGeom prst="rect">
            <a:avLst/>
          </a:prstGeom>
        </p:spPr>
      </p:pic>
      <p:grpSp>
        <p:nvGrpSpPr>
          <p:cNvPr id="48" name="Group 47">
            <a:extLst>
              <a:ext uri="{FF2B5EF4-FFF2-40B4-BE49-F238E27FC236}">
                <a16:creationId xmlns:a16="http://schemas.microsoft.com/office/drawing/2014/main" id="{6564EE24-0E7F-498B-9AFA-C8E103299252}"/>
              </a:ext>
            </a:extLst>
          </p:cNvPr>
          <p:cNvGrpSpPr/>
          <p:nvPr/>
        </p:nvGrpSpPr>
        <p:grpSpPr>
          <a:xfrm>
            <a:off x="6327733" y="8184728"/>
            <a:ext cx="1864597" cy="807061"/>
            <a:chOff x="1463397" y="6123966"/>
            <a:chExt cx="1864597" cy="807061"/>
          </a:xfrm>
        </p:grpSpPr>
        <p:grpSp>
          <p:nvGrpSpPr>
            <p:cNvPr id="49" name="Group 48">
              <a:extLst>
                <a:ext uri="{FF2B5EF4-FFF2-40B4-BE49-F238E27FC236}">
                  <a16:creationId xmlns:a16="http://schemas.microsoft.com/office/drawing/2014/main" id="{8741F2FC-CB76-418B-8DDA-DC68D5558621}"/>
                </a:ext>
              </a:extLst>
            </p:cNvPr>
            <p:cNvGrpSpPr/>
            <p:nvPr/>
          </p:nvGrpSpPr>
          <p:grpSpPr>
            <a:xfrm rot="21206142">
              <a:off x="1463397" y="6123966"/>
              <a:ext cx="1864597" cy="807061"/>
              <a:chOff x="-1644639" y="1523318"/>
              <a:chExt cx="1864597" cy="807061"/>
            </a:xfrm>
          </p:grpSpPr>
          <p:sp>
            <p:nvSpPr>
              <p:cNvPr id="51" name="Arrow: Pentagon 50">
                <a:extLst>
                  <a:ext uri="{FF2B5EF4-FFF2-40B4-BE49-F238E27FC236}">
                    <a16:creationId xmlns:a16="http://schemas.microsoft.com/office/drawing/2014/main" id="{CB4B930F-6F8F-4E70-9BF4-AAC1E2269B2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3F7BFFE-0A32-4ED8-A2C1-E0CFE9C90F4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£750</a:t>
                </a:r>
              </a:p>
            </p:txBody>
          </p:sp>
        </p:grpSp>
        <p:sp>
          <p:nvSpPr>
            <p:cNvPr id="50" name="Oval 49">
              <a:extLst>
                <a:ext uri="{FF2B5EF4-FFF2-40B4-BE49-F238E27FC236}">
                  <a16:creationId xmlns:a16="http://schemas.microsoft.com/office/drawing/2014/main" id="{D8BA0ADF-B3B9-4BD2-A3F0-26F569981466}"/>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95FDB525-24B0-4CD3-A9A6-2485C4551705}"/>
              </a:ext>
            </a:extLst>
          </p:cNvPr>
          <p:cNvSpPr/>
          <p:nvPr/>
        </p:nvSpPr>
        <p:spPr>
          <a:xfrm>
            <a:off x="6295803" y="1078522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54" name="Picture 53">
            <a:extLst>
              <a:ext uri="{FF2B5EF4-FFF2-40B4-BE49-F238E27FC236}">
                <a16:creationId xmlns:a16="http://schemas.microsoft.com/office/drawing/2014/main" id="{3EE27F25-3692-4A03-8022-00CE1CB9705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76259" y="9784584"/>
            <a:ext cx="1502885" cy="2102917"/>
          </a:xfrm>
          <a:prstGeom prst="rect">
            <a:avLst/>
          </a:prstGeom>
        </p:spPr>
      </p:pic>
      <p:grpSp>
        <p:nvGrpSpPr>
          <p:cNvPr id="55" name="Group 54">
            <a:extLst>
              <a:ext uri="{FF2B5EF4-FFF2-40B4-BE49-F238E27FC236}">
                <a16:creationId xmlns:a16="http://schemas.microsoft.com/office/drawing/2014/main" id="{FEE6E34F-CE2C-4480-A2DB-0AE430C696D6}"/>
              </a:ext>
            </a:extLst>
          </p:cNvPr>
          <p:cNvGrpSpPr/>
          <p:nvPr/>
        </p:nvGrpSpPr>
        <p:grpSpPr>
          <a:xfrm>
            <a:off x="6327733" y="9964309"/>
            <a:ext cx="1864597" cy="807061"/>
            <a:chOff x="1463397" y="6123966"/>
            <a:chExt cx="1864597" cy="807061"/>
          </a:xfrm>
        </p:grpSpPr>
        <p:grpSp>
          <p:nvGrpSpPr>
            <p:cNvPr id="56" name="Group 55">
              <a:extLst>
                <a:ext uri="{FF2B5EF4-FFF2-40B4-BE49-F238E27FC236}">
                  <a16:creationId xmlns:a16="http://schemas.microsoft.com/office/drawing/2014/main" id="{D805BA07-50AF-4B85-912B-376D6B01B590}"/>
                </a:ext>
              </a:extLst>
            </p:cNvPr>
            <p:cNvGrpSpPr/>
            <p:nvPr/>
          </p:nvGrpSpPr>
          <p:grpSpPr>
            <a:xfrm rot="21206142">
              <a:off x="1463397" y="6123966"/>
              <a:ext cx="1864597" cy="807061"/>
              <a:chOff x="-1644639" y="1523318"/>
              <a:chExt cx="1864597" cy="807061"/>
            </a:xfrm>
          </p:grpSpPr>
          <p:sp>
            <p:nvSpPr>
              <p:cNvPr id="58" name="Arrow: Pentagon 57">
                <a:extLst>
                  <a:ext uri="{FF2B5EF4-FFF2-40B4-BE49-F238E27FC236}">
                    <a16:creationId xmlns:a16="http://schemas.microsoft.com/office/drawing/2014/main" id="{59926579-3D9F-4172-9B21-D881C1DD0953}"/>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859671F-E5A1-43CB-BA38-2CE4E8E97402}"/>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£8</a:t>
                </a:r>
                <a:r>
                  <a:rPr lang="en-US" altLang="zh-CN" dirty="0">
                    <a:solidFill>
                      <a:srgbClr val="000000"/>
                    </a:solidFill>
                  </a:rPr>
                  <a:t>1</a:t>
                </a:r>
                <a:r>
                  <a:rPr lang="en-US" dirty="0">
                    <a:solidFill>
                      <a:srgbClr val="000000"/>
                    </a:solidFill>
                  </a:rPr>
                  <a:t>0</a:t>
                </a:r>
              </a:p>
            </p:txBody>
          </p:sp>
        </p:grpSp>
        <p:sp>
          <p:nvSpPr>
            <p:cNvPr id="57" name="Oval 56">
              <a:extLst>
                <a:ext uri="{FF2B5EF4-FFF2-40B4-BE49-F238E27FC236}">
                  <a16:creationId xmlns:a16="http://schemas.microsoft.com/office/drawing/2014/main" id="{D54922FE-B219-43DE-ABD0-5158FFB78703}"/>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3AFCCA-786D-4350-92C0-B816FADEFDA2}"/>
              </a:ext>
            </a:extLst>
          </p:cNvPr>
          <p:cNvSpPr txBox="1"/>
          <p:nvPr/>
        </p:nvSpPr>
        <p:spPr>
          <a:xfrm>
            <a:off x="3774357" y="7116791"/>
            <a:ext cx="1401902" cy="646331"/>
          </a:xfrm>
          <a:prstGeom prst="rect">
            <a:avLst/>
          </a:prstGeom>
          <a:noFill/>
        </p:spPr>
        <p:txBody>
          <a:bodyPr wrap="square">
            <a:spAutoFit/>
          </a:bodyPr>
          <a:lstStyle/>
          <a:p>
            <a:r>
              <a:rPr lang="en-US" dirty="0">
                <a:solidFill>
                  <a:schemeClr val="accent2"/>
                </a:solidFill>
              </a:rPr>
              <a:t>Feb 3</a:t>
            </a:r>
          </a:p>
        </p:txBody>
      </p:sp>
      <p:sp>
        <p:nvSpPr>
          <p:cNvPr id="62" name="TextBox 61">
            <a:extLst>
              <a:ext uri="{FF2B5EF4-FFF2-40B4-BE49-F238E27FC236}">
                <a16:creationId xmlns:a16="http://schemas.microsoft.com/office/drawing/2014/main" id="{16C1788A-AEC4-4E99-88C4-093603B43194}"/>
              </a:ext>
            </a:extLst>
          </p:cNvPr>
          <p:cNvSpPr txBox="1"/>
          <p:nvPr/>
        </p:nvSpPr>
        <p:spPr>
          <a:xfrm>
            <a:off x="3774357" y="8944286"/>
            <a:ext cx="1401902" cy="646331"/>
          </a:xfrm>
          <a:prstGeom prst="rect">
            <a:avLst/>
          </a:prstGeom>
          <a:noFill/>
        </p:spPr>
        <p:txBody>
          <a:bodyPr wrap="square">
            <a:spAutoFit/>
          </a:bodyPr>
          <a:lstStyle/>
          <a:p>
            <a:r>
              <a:rPr lang="en-US" altLang="zh-CN" dirty="0">
                <a:solidFill>
                  <a:schemeClr val="accent2"/>
                </a:solidFill>
              </a:rPr>
              <a:t>Mar</a:t>
            </a:r>
            <a:r>
              <a:rPr lang="en-US" dirty="0">
                <a:solidFill>
                  <a:schemeClr val="accent2"/>
                </a:solidFill>
              </a:rPr>
              <a:t> 5</a:t>
            </a:r>
          </a:p>
        </p:txBody>
      </p:sp>
      <p:sp>
        <p:nvSpPr>
          <p:cNvPr id="63" name="TextBox 62">
            <a:extLst>
              <a:ext uri="{FF2B5EF4-FFF2-40B4-BE49-F238E27FC236}">
                <a16:creationId xmlns:a16="http://schemas.microsoft.com/office/drawing/2014/main" id="{D8BF9C41-D178-4DF0-AD43-2D70411543CB}"/>
              </a:ext>
            </a:extLst>
          </p:cNvPr>
          <p:cNvSpPr txBox="1"/>
          <p:nvPr/>
        </p:nvSpPr>
        <p:spPr>
          <a:xfrm>
            <a:off x="3774356" y="10692545"/>
            <a:ext cx="1771557" cy="646331"/>
          </a:xfrm>
          <a:prstGeom prst="rect">
            <a:avLst/>
          </a:prstGeom>
          <a:noFill/>
        </p:spPr>
        <p:txBody>
          <a:bodyPr wrap="square">
            <a:spAutoFit/>
          </a:bodyPr>
          <a:lstStyle/>
          <a:p>
            <a:r>
              <a:rPr lang="en-US" altLang="zh-CN" dirty="0">
                <a:solidFill>
                  <a:schemeClr val="accent2"/>
                </a:solidFill>
              </a:rPr>
              <a:t>May</a:t>
            </a:r>
            <a:r>
              <a:rPr lang="en-US" dirty="0">
                <a:solidFill>
                  <a:schemeClr val="accent2"/>
                </a:solidFill>
              </a:rPr>
              <a:t> 22</a:t>
            </a:r>
          </a:p>
        </p:txBody>
      </p:sp>
      <p:sp>
        <p:nvSpPr>
          <p:cNvPr id="64" name="Arrow: Right 63">
            <a:extLst>
              <a:ext uri="{FF2B5EF4-FFF2-40B4-BE49-F238E27FC236}">
                <a16:creationId xmlns:a16="http://schemas.microsoft.com/office/drawing/2014/main" id="{7D3FC08B-B1E2-4EA2-9FDF-39AF98CD8316}"/>
              </a:ext>
            </a:extLst>
          </p:cNvPr>
          <p:cNvSpPr/>
          <p:nvPr/>
        </p:nvSpPr>
        <p:spPr>
          <a:xfrm>
            <a:off x="14934471" y="7708136"/>
            <a:ext cx="311983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66" name="Picture 65">
            <a:extLst>
              <a:ext uri="{FF2B5EF4-FFF2-40B4-BE49-F238E27FC236}">
                <a16:creationId xmlns:a16="http://schemas.microsoft.com/office/drawing/2014/main" id="{79326EBB-ACE1-4F4F-9352-52C6765F7344}"/>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17973163" y="6350535"/>
            <a:ext cx="1502885" cy="2102917"/>
          </a:xfrm>
          <a:prstGeom prst="rect">
            <a:avLst/>
          </a:prstGeom>
        </p:spPr>
      </p:pic>
      <p:pic>
        <p:nvPicPr>
          <p:cNvPr id="67" name="Picture 66">
            <a:extLst>
              <a:ext uri="{FF2B5EF4-FFF2-40B4-BE49-F238E27FC236}">
                <a16:creationId xmlns:a16="http://schemas.microsoft.com/office/drawing/2014/main" id="{35E919F8-0527-46B5-BE0A-F2A8D08F15A0}"/>
              </a:ext>
            </a:extLst>
          </p:cNvPr>
          <p:cNvPicPr>
            <a:picLocks noChangeAspect="1"/>
          </p:cNvPicPr>
          <p:nvPr/>
        </p:nvPicPr>
        <p:blipFill>
          <a:blip r:embed="rId6" cstate="email">
            <a:duotone>
              <a:prstClr val="black"/>
              <a:srgbClr val="FCCDC8">
                <a:tint val="45000"/>
                <a:satMod val="400000"/>
              </a:srgbClr>
            </a:duotone>
            <a:extLst>
              <a:ext uri="{28A0092B-C50C-407E-A947-70E740481C1C}">
                <a14:useLocalDpi xmlns:a14="http://schemas.microsoft.com/office/drawing/2010/main" val="0"/>
              </a:ext>
            </a:extLst>
          </a:blip>
          <a:stretch>
            <a:fillRect/>
          </a:stretch>
        </p:blipFill>
        <p:spPr>
          <a:xfrm>
            <a:off x="18235422" y="7570489"/>
            <a:ext cx="1502885" cy="2102917"/>
          </a:xfrm>
          <a:prstGeom prst="rect">
            <a:avLst/>
          </a:prstGeom>
        </p:spPr>
      </p:pic>
      <p:sp>
        <p:nvSpPr>
          <p:cNvPr id="68" name="TextBox 67">
            <a:extLst>
              <a:ext uri="{FF2B5EF4-FFF2-40B4-BE49-F238E27FC236}">
                <a16:creationId xmlns:a16="http://schemas.microsoft.com/office/drawing/2014/main" id="{7F40F07B-FA03-4FD2-98A2-8B13EA4B48E7}"/>
              </a:ext>
            </a:extLst>
          </p:cNvPr>
          <p:cNvSpPr txBox="1"/>
          <p:nvPr/>
        </p:nvSpPr>
        <p:spPr>
          <a:xfrm>
            <a:off x="19410557" y="6787669"/>
            <a:ext cx="1401902" cy="646331"/>
          </a:xfrm>
          <a:prstGeom prst="rect">
            <a:avLst/>
          </a:prstGeom>
          <a:noFill/>
        </p:spPr>
        <p:txBody>
          <a:bodyPr wrap="square">
            <a:spAutoFit/>
          </a:bodyPr>
          <a:lstStyle/>
          <a:p>
            <a:r>
              <a:rPr lang="en-US" dirty="0">
                <a:solidFill>
                  <a:srgbClr val="F89387"/>
                </a:solidFill>
              </a:rPr>
              <a:t>Jun 1</a:t>
            </a:r>
          </a:p>
        </p:txBody>
      </p:sp>
      <p:sp>
        <p:nvSpPr>
          <p:cNvPr id="9" name="Rectangle: Rounded Corners 8">
            <a:extLst>
              <a:ext uri="{FF2B5EF4-FFF2-40B4-BE49-F238E27FC236}">
                <a16:creationId xmlns:a16="http://schemas.microsoft.com/office/drawing/2014/main" id="{740BD93F-3AE4-463F-A57C-01325721E9BF}"/>
              </a:ext>
            </a:extLst>
          </p:cNvPr>
          <p:cNvSpPr/>
          <p:nvPr/>
        </p:nvSpPr>
        <p:spPr>
          <a:xfrm>
            <a:off x="15806057" y="9860375"/>
            <a:ext cx="7856644" cy="2503077"/>
          </a:xfrm>
          <a:prstGeom prst="roundRect">
            <a:avLst>
              <a:gd name="adj" fmla="val 11433"/>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COGS</a:t>
            </a:r>
            <a:r>
              <a:rPr lang="en-US" dirty="0">
                <a:solidFill>
                  <a:schemeClr val="accent1"/>
                </a:solidFill>
              </a:rPr>
              <a:t> = £720 + £750 = £1,470</a:t>
            </a:r>
          </a:p>
          <a:p>
            <a:r>
              <a:rPr lang="en-US" altLang="zh-CN" b="1" dirty="0">
                <a:solidFill>
                  <a:schemeClr val="accent1"/>
                </a:solidFill>
              </a:rPr>
              <a:t>Ending Inventory </a:t>
            </a:r>
            <a:r>
              <a:rPr lang="en-US" altLang="zh-CN" dirty="0">
                <a:solidFill>
                  <a:schemeClr val="accent1"/>
                </a:solidFill>
              </a:rPr>
              <a:t>= £810</a:t>
            </a:r>
          </a:p>
        </p:txBody>
      </p:sp>
      <p:sp>
        <p:nvSpPr>
          <p:cNvPr id="4" name="Footer Placeholder 3">
            <a:extLst>
              <a:ext uri="{FF2B5EF4-FFF2-40B4-BE49-F238E27FC236}">
                <a16:creationId xmlns:a16="http://schemas.microsoft.com/office/drawing/2014/main" id="{128E7F47-48F6-4964-A670-542B395AA8AE}"/>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BBECB0A4-F0A8-4DD2-B90B-9330E7DA7388}"/>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3792013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2" descr="Free Vector | Big family icons set">
            <a:extLst>
              <a:ext uri="{FF2B5EF4-FFF2-40B4-BE49-F238E27FC236}">
                <a16:creationId xmlns:a16="http://schemas.microsoft.com/office/drawing/2014/main" id="{DD28F5AB-F0A8-440B-8CA7-47D15F5FDBF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05457" y="6385458"/>
            <a:ext cx="4057244" cy="30396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2D501EAF-87C0-4EF7-B63A-15CEA50F8EAB}"/>
              </a:ext>
            </a:extLst>
          </p:cNvPr>
          <p:cNvGrpSpPr/>
          <p:nvPr/>
        </p:nvGrpSpPr>
        <p:grpSpPr>
          <a:xfrm>
            <a:off x="18673158" y="6057036"/>
            <a:ext cx="1864597" cy="807061"/>
            <a:chOff x="1463397" y="6123966"/>
            <a:chExt cx="1864597" cy="807061"/>
          </a:xfrm>
        </p:grpSpPr>
        <p:grpSp>
          <p:nvGrpSpPr>
            <p:cNvPr id="70" name="Group 69">
              <a:extLst>
                <a:ext uri="{FF2B5EF4-FFF2-40B4-BE49-F238E27FC236}">
                  <a16:creationId xmlns:a16="http://schemas.microsoft.com/office/drawing/2014/main" id="{3003254F-2FD5-4E18-9F1D-3A2DA33C749A}"/>
                </a:ext>
              </a:extLst>
            </p:cNvPr>
            <p:cNvGrpSpPr/>
            <p:nvPr/>
          </p:nvGrpSpPr>
          <p:grpSpPr>
            <a:xfrm rot="21206142">
              <a:off x="1463397" y="6123966"/>
              <a:ext cx="1864597" cy="807061"/>
              <a:chOff x="-1644639" y="1523318"/>
              <a:chExt cx="1864597" cy="807061"/>
            </a:xfrm>
          </p:grpSpPr>
          <p:sp>
            <p:nvSpPr>
              <p:cNvPr id="72" name="Arrow: Pentagon 71">
                <a:extLst>
                  <a:ext uri="{FF2B5EF4-FFF2-40B4-BE49-F238E27FC236}">
                    <a16:creationId xmlns:a16="http://schemas.microsoft.com/office/drawing/2014/main" id="{CFF387F2-9DE6-4EE6-80F6-241BBCE288A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93FE682-AA68-4055-A282-7E02C07122AE}"/>
                  </a:ext>
                </a:extLst>
              </p:cNvPr>
              <p:cNvSpPr txBox="1"/>
              <p:nvPr/>
            </p:nvSpPr>
            <p:spPr>
              <a:xfrm>
                <a:off x="-1302414" y="1603682"/>
                <a:ext cx="1470274" cy="646331"/>
              </a:xfrm>
              <a:prstGeom prst="rect">
                <a:avLst/>
              </a:prstGeom>
              <a:noFill/>
            </p:spPr>
            <p:txBody>
              <a:bodyPr wrap="none" rtlCol="0">
                <a:spAutoFit/>
              </a:bodyPr>
              <a:lstStyle/>
              <a:p>
                <a:r>
                  <a:rPr lang="en-US" dirty="0">
                    <a:solidFill>
                      <a:srgbClr val="000000"/>
                    </a:solidFill>
                  </a:rPr>
                  <a:t>£</a:t>
                </a:r>
                <a:r>
                  <a:rPr lang="en-US" altLang="zh-CN" dirty="0">
                    <a:solidFill>
                      <a:srgbClr val="000000"/>
                    </a:solidFill>
                  </a:rPr>
                  <a:t>2</a:t>
                </a:r>
                <a:r>
                  <a:rPr lang="en-US" dirty="0">
                    <a:solidFill>
                      <a:srgbClr val="000000"/>
                    </a:solidFill>
                  </a:rPr>
                  <a:t>,</a:t>
                </a:r>
                <a:r>
                  <a:rPr lang="en-US" altLang="zh-CN" dirty="0">
                    <a:solidFill>
                      <a:srgbClr val="000000"/>
                    </a:solidFill>
                  </a:rPr>
                  <a:t>4</a:t>
                </a:r>
                <a:r>
                  <a:rPr lang="en-US" dirty="0">
                    <a:solidFill>
                      <a:srgbClr val="000000"/>
                    </a:solidFill>
                  </a:rPr>
                  <a:t>00</a:t>
                </a:r>
              </a:p>
            </p:txBody>
          </p:sp>
        </p:grpSp>
        <p:sp>
          <p:nvSpPr>
            <p:cNvPr id="71" name="Oval 70">
              <a:extLst>
                <a:ext uri="{FF2B5EF4-FFF2-40B4-BE49-F238E27FC236}">
                  <a16:creationId xmlns:a16="http://schemas.microsoft.com/office/drawing/2014/main" id="{3CC52B76-30F0-4CE9-A0E5-49D0972C2DC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4" descr="Premium Vector | Businessman checking packages.">
            <a:extLst>
              <a:ext uri="{FF2B5EF4-FFF2-40B4-BE49-F238E27FC236}">
                <a16:creationId xmlns:a16="http://schemas.microsoft.com/office/drawing/2014/main" id="{F9EAB29D-AFF3-4D54-BBFA-E24E50BDD0CA}"/>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9198"/>
          <a:stretch/>
        </p:blipFill>
        <p:spPr bwMode="auto">
          <a:xfrm>
            <a:off x="809481" y="8286725"/>
            <a:ext cx="3714766" cy="324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7DFAA-B6FF-4B63-B007-25DFE89E2E4A}"/>
              </a:ext>
            </a:extLst>
          </p:cNvPr>
          <p:cNvSpPr>
            <a:spLocks noGrp="1"/>
          </p:cNvSpPr>
          <p:nvPr>
            <p:ph type="title"/>
          </p:nvPr>
        </p:nvSpPr>
        <p:spPr/>
        <p:txBody>
          <a:bodyPr>
            <a:normAutofit/>
          </a:bodyPr>
          <a:lstStyle/>
          <a:p>
            <a:r>
              <a:rPr lang="en-US" dirty="0"/>
              <a:t>Inventory cost methods </a:t>
            </a:r>
            <a:r>
              <a:rPr lang="en-US" altLang="zh-CN" dirty="0"/>
              <a:t>– 3 </a:t>
            </a:r>
            <a:r>
              <a:rPr lang="en-US" altLang="zh-CN" sz="7200" b="1" dirty="0"/>
              <a:t>LIFO</a:t>
            </a:r>
            <a:endParaRPr lang="en-US" dirty="0"/>
          </a:p>
        </p:txBody>
      </p:sp>
      <p:sp>
        <p:nvSpPr>
          <p:cNvPr id="3" name="Content Placeholder 2">
            <a:extLst>
              <a:ext uri="{FF2B5EF4-FFF2-40B4-BE49-F238E27FC236}">
                <a16:creationId xmlns:a16="http://schemas.microsoft.com/office/drawing/2014/main" id="{0156088F-450A-43A3-BCBF-D941E874A618}"/>
              </a:ext>
            </a:extLst>
          </p:cNvPr>
          <p:cNvSpPr>
            <a:spLocks noGrp="1"/>
          </p:cNvSpPr>
          <p:nvPr>
            <p:ph sz="quarter" idx="13"/>
          </p:nvPr>
        </p:nvSpPr>
        <p:spPr/>
        <p:txBody>
          <a:bodyPr/>
          <a:lstStyle/>
          <a:p>
            <a:r>
              <a:rPr lang="en-US" altLang="zh-CN" sz="6000" b="1" dirty="0"/>
              <a:t>3 Last-In, First-Out (LIFO)</a:t>
            </a:r>
          </a:p>
          <a:p>
            <a:pPr lvl="1"/>
            <a:r>
              <a:rPr lang="en-US" altLang="zh-CN" dirty="0"/>
              <a:t>Cost Flow Assumption: </a:t>
            </a:r>
            <a:r>
              <a:rPr lang="en-US" altLang="zh-CN" b="1" dirty="0"/>
              <a:t>Costs of latest goods </a:t>
            </a:r>
            <a:r>
              <a:rPr lang="en-US" altLang="zh-CN" dirty="0"/>
              <a:t>purchased are first to be recognized in determining cost of goods sold</a:t>
            </a:r>
          </a:p>
          <a:p>
            <a:pPr lvl="1"/>
            <a:r>
              <a:rPr lang="en-US" altLang="zh-CN" dirty="0"/>
              <a:t>Allowed in the US GAAP, </a:t>
            </a:r>
            <a:r>
              <a:rPr lang="en-US" altLang="zh-CN" dirty="0">
                <a:solidFill>
                  <a:srgbClr val="C00000"/>
                </a:solidFill>
              </a:rPr>
              <a:t>not</a:t>
            </a:r>
            <a:r>
              <a:rPr lang="en-US" altLang="zh-CN" dirty="0"/>
              <a:t> allowed in the IFRS and China </a:t>
            </a:r>
          </a:p>
        </p:txBody>
      </p:sp>
      <p:pic>
        <p:nvPicPr>
          <p:cNvPr id="5" name="Picture 2" descr="Imágenes de Negocio Local | Vectores, fotos de stock y PSD gratuitos">
            <a:extLst>
              <a:ext uri="{FF2B5EF4-FFF2-40B4-BE49-F238E27FC236}">
                <a16:creationId xmlns:a16="http://schemas.microsoft.com/office/drawing/2014/main" id="{94C45359-A9B3-4820-922B-874C7D3CA95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45927" y="6063241"/>
            <a:ext cx="5787092" cy="578709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FBAAEC79-61A0-4B5D-9209-E5AC659E666D}"/>
              </a:ext>
            </a:extLst>
          </p:cNvPr>
          <p:cNvSpPr/>
          <p:nvPr/>
        </p:nvSpPr>
        <p:spPr>
          <a:xfrm>
            <a:off x="6295803" y="727538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6" name="Picture 35">
            <a:extLst>
              <a:ext uri="{FF2B5EF4-FFF2-40B4-BE49-F238E27FC236}">
                <a16:creationId xmlns:a16="http://schemas.microsoft.com/office/drawing/2014/main" id="{AA85DE5F-3926-405F-8938-B51DE0FB7087}"/>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176259" y="6274744"/>
            <a:ext cx="1502885" cy="2102917"/>
          </a:xfrm>
          <a:prstGeom prst="rect">
            <a:avLst/>
          </a:prstGeom>
        </p:spPr>
      </p:pic>
      <p:grpSp>
        <p:nvGrpSpPr>
          <p:cNvPr id="41" name="Group 40">
            <a:extLst>
              <a:ext uri="{FF2B5EF4-FFF2-40B4-BE49-F238E27FC236}">
                <a16:creationId xmlns:a16="http://schemas.microsoft.com/office/drawing/2014/main" id="{02B1AE92-105B-4075-B23F-3164DDACCAB8}"/>
              </a:ext>
            </a:extLst>
          </p:cNvPr>
          <p:cNvGrpSpPr/>
          <p:nvPr/>
        </p:nvGrpSpPr>
        <p:grpSpPr>
          <a:xfrm>
            <a:off x="6327733" y="6454469"/>
            <a:ext cx="1864597" cy="807061"/>
            <a:chOff x="1463397" y="6123966"/>
            <a:chExt cx="1864597" cy="807061"/>
          </a:xfrm>
        </p:grpSpPr>
        <p:grpSp>
          <p:nvGrpSpPr>
            <p:cNvPr id="42" name="Group 41">
              <a:extLst>
                <a:ext uri="{FF2B5EF4-FFF2-40B4-BE49-F238E27FC236}">
                  <a16:creationId xmlns:a16="http://schemas.microsoft.com/office/drawing/2014/main" id="{B6BD8BFB-4211-4926-8713-7EE272E7FFFB}"/>
                </a:ext>
              </a:extLst>
            </p:cNvPr>
            <p:cNvGrpSpPr/>
            <p:nvPr/>
          </p:nvGrpSpPr>
          <p:grpSpPr>
            <a:xfrm rot="21206142">
              <a:off x="1463397" y="6123966"/>
              <a:ext cx="1864597" cy="807061"/>
              <a:chOff x="-1644639" y="1523318"/>
              <a:chExt cx="1864597" cy="807061"/>
            </a:xfrm>
          </p:grpSpPr>
          <p:sp>
            <p:nvSpPr>
              <p:cNvPr id="44" name="Arrow: Pentagon 43">
                <a:extLst>
                  <a:ext uri="{FF2B5EF4-FFF2-40B4-BE49-F238E27FC236}">
                    <a16:creationId xmlns:a16="http://schemas.microsoft.com/office/drawing/2014/main" id="{45DE29CD-ED9C-488F-AEFC-131356EFC502}"/>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876BD5-697B-4B9E-BEFE-5C020DC3F29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£720</a:t>
                </a:r>
              </a:p>
            </p:txBody>
          </p:sp>
        </p:grpSp>
        <p:sp>
          <p:nvSpPr>
            <p:cNvPr id="43" name="Oval 42">
              <a:extLst>
                <a:ext uri="{FF2B5EF4-FFF2-40B4-BE49-F238E27FC236}">
                  <a16:creationId xmlns:a16="http://schemas.microsoft.com/office/drawing/2014/main" id="{6903B118-AD1A-4165-BC3D-BDB52DFB55DC}"/>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Arrow: Right 45">
            <a:extLst>
              <a:ext uri="{FF2B5EF4-FFF2-40B4-BE49-F238E27FC236}">
                <a16:creationId xmlns:a16="http://schemas.microsoft.com/office/drawing/2014/main" id="{2D08813A-BA3A-4F96-841D-24D105454A81}"/>
              </a:ext>
            </a:extLst>
          </p:cNvPr>
          <p:cNvSpPr/>
          <p:nvPr/>
        </p:nvSpPr>
        <p:spPr>
          <a:xfrm>
            <a:off x="6295803" y="9005645"/>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47" name="Picture 46">
            <a:extLst>
              <a:ext uri="{FF2B5EF4-FFF2-40B4-BE49-F238E27FC236}">
                <a16:creationId xmlns:a16="http://schemas.microsoft.com/office/drawing/2014/main" id="{541E57F1-5281-4BE9-8EB4-9BDDEEA9DDC3}"/>
              </a:ext>
            </a:extLst>
          </p:cNvPr>
          <p:cNvPicPr>
            <a:picLocks noChangeAspect="1"/>
          </p:cNvPicPr>
          <p:nvPr/>
        </p:nvPicPr>
        <p:blipFill>
          <a:blip r:embed="rId6"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176259" y="8005003"/>
            <a:ext cx="1502885" cy="2102917"/>
          </a:xfrm>
          <a:prstGeom prst="rect">
            <a:avLst/>
          </a:prstGeom>
        </p:spPr>
      </p:pic>
      <p:grpSp>
        <p:nvGrpSpPr>
          <p:cNvPr id="48" name="Group 47">
            <a:extLst>
              <a:ext uri="{FF2B5EF4-FFF2-40B4-BE49-F238E27FC236}">
                <a16:creationId xmlns:a16="http://schemas.microsoft.com/office/drawing/2014/main" id="{6564EE24-0E7F-498B-9AFA-C8E103299252}"/>
              </a:ext>
            </a:extLst>
          </p:cNvPr>
          <p:cNvGrpSpPr/>
          <p:nvPr/>
        </p:nvGrpSpPr>
        <p:grpSpPr>
          <a:xfrm>
            <a:off x="6327733" y="8184728"/>
            <a:ext cx="1864597" cy="807061"/>
            <a:chOff x="1463397" y="6123966"/>
            <a:chExt cx="1864597" cy="807061"/>
          </a:xfrm>
        </p:grpSpPr>
        <p:grpSp>
          <p:nvGrpSpPr>
            <p:cNvPr id="49" name="Group 48">
              <a:extLst>
                <a:ext uri="{FF2B5EF4-FFF2-40B4-BE49-F238E27FC236}">
                  <a16:creationId xmlns:a16="http://schemas.microsoft.com/office/drawing/2014/main" id="{8741F2FC-CB76-418B-8DDA-DC68D5558621}"/>
                </a:ext>
              </a:extLst>
            </p:cNvPr>
            <p:cNvGrpSpPr/>
            <p:nvPr/>
          </p:nvGrpSpPr>
          <p:grpSpPr>
            <a:xfrm rot="21206142">
              <a:off x="1463397" y="6123966"/>
              <a:ext cx="1864597" cy="807061"/>
              <a:chOff x="-1644639" y="1523318"/>
              <a:chExt cx="1864597" cy="807061"/>
            </a:xfrm>
          </p:grpSpPr>
          <p:sp>
            <p:nvSpPr>
              <p:cNvPr id="51" name="Arrow: Pentagon 50">
                <a:extLst>
                  <a:ext uri="{FF2B5EF4-FFF2-40B4-BE49-F238E27FC236}">
                    <a16:creationId xmlns:a16="http://schemas.microsoft.com/office/drawing/2014/main" id="{CB4B930F-6F8F-4E70-9BF4-AAC1E2269B2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3F7BFFE-0A32-4ED8-A2C1-E0CFE9C90F4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£750</a:t>
                </a:r>
              </a:p>
            </p:txBody>
          </p:sp>
        </p:grpSp>
        <p:sp>
          <p:nvSpPr>
            <p:cNvPr id="50" name="Oval 49">
              <a:extLst>
                <a:ext uri="{FF2B5EF4-FFF2-40B4-BE49-F238E27FC236}">
                  <a16:creationId xmlns:a16="http://schemas.microsoft.com/office/drawing/2014/main" id="{D8BA0ADF-B3B9-4BD2-A3F0-26F569981466}"/>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95FDB525-24B0-4CD3-A9A6-2485C4551705}"/>
              </a:ext>
            </a:extLst>
          </p:cNvPr>
          <p:cNvSpPr/>
          <p:nvPr/>
        </p:nvSpPr>
        <p:spPr>
          <a:xfrm>
            <a:off x="6295803" y="1078522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54" name="Picture 53">
            <a:extLst>
              <a:ext uri="{FF2B5EF4-FFF2-40B4-BE49-F238E27FC236}">
                <a16:creationId xmlns:a16="http://schemas.microsoft.com/office/drawing/2014/main" id="{3EE27F25-3692-4A03-8022-00CE1CB97052}"/>
              </a:ext>
            </a:extLst>
          </p:cNvPr>
          <p:cNvPicPr>
            <a:picLocks noChangeAspect="1"/>
          </p:cNvPicPr>
          <p:nvPr/>
        </p:nvPicPr>
        <p:blipFill>
          <a:blip r:embed="rId6"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176259" y="9784584"/>
            <a:ext cx="1502885" cy="2102917"/>
          </a:xfrm>
          <a:prstGeom prst="rect">
            <a:avLst/>
          </a:prstGeom>
        </p:spPr>
      </p:pic>
      <p:grpSp>
        <p:nvGrpSpPr>
          <p:cNvPr id="55" name="Group 54">
            <a:extLst>
              <a:ext uri="{FF2B5EF4-FFF2-40B4-BE49-F238E27FC236}">
                <a16:creationId xmlns:a16="http://schemas.microsoft.com/office/drawing/2014/main" id="{FEE6E34F-CE2C-4480-A2DB-0AE430C696D6}"/>
              </a:ext>
            </a:extLst>
          </p:cNvPr>
          <p:cNvGrpSpPr/>
          <p:nvPr/>
        </p:nvGrpSpPr>
        <p:grpSpPr>
          <a:xfrm>
            <a:off x="6327733" y="9964309"/>
            <a:ext cx="1864597" cy="807061"/>
            <a:chOff x="1463397" y="6123966"/>
            <a:chExt cx="1864597" cy="807061"/>
          </a:xfrm>
        </p:grpSpPr>
        <p:grpSp>
          <p:nvGrpSpPr>
            <p:cNvPr id="56" name="Group 55">
              <a:extLst>
                <a:ext uri="{FF2B5EF4-FFF2-40B4-BE49-F238E27FC236}">
                  <a16:creationId xmlns:a16="http://schemas.microsoft.com/office/drawing/2014/main" id="{D805BA07-50AF-4B85-912B-376D6B01B590}"/>
                </a:ext>
              </a:extLst>
            </p:cNvPr>
            <p:cNvGrpSpPr/>
            <p:nvPr/>
          </p:nvGrpSpPr>
          <p:grpSpPr>
            <a:xfrm rot="21206142">
              <a:off x="1463397" y="6123966"/>
              <a:ext cx="1864597" cy="807061"/>
              <a:chOff x="-1644639" y="1523318"/>
              <a:chExt cx="1864597" cy="807061"/>
            </a:xfrm>
          </p:grpSpPr>
          <p:sp>
            <p:nvSpPr>
              <p:cNvPr id="58" name="Arrow: Pentagon 57">
                <a:extLst>
                  <a:ext uri="{FF2B5EF4-FFF2-40B4-BE49-F238E27FC236}">
                    <a16:creationId xmlns:a16="http://schemas.microsoft.com/office/drawing/2014/main" id="{59926579-3D9F-4172-9B21-D881C1DD0953}"/>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859671F-E5A1-43CB-BA38-2CE4E8E97402}"/>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£8</a:t>
                </a:r>
                <a:r>
                  <a:rPr lang="en-US" altLang="zh-CN" dirty="0">
                    <a:solidFill>
                      <a:srgbClr val="000000"/>
                    </a:solidFill>
                  </a:rPr>
                  <a:t>1</a:t>
                </a:r>
                <a:r>
                  <a:rPr lang="en-US" dirty="0">
                    <a:solidFill>
                      <a:srgbClr val="000000"/>
                    </a:solidFill>
                  </a:rPr>
                  <a:t>0</a:t>
                </a:r>
              </a:p>
            </p:txBody>
          </p:sp>
        </p:grpSp>
        <p:sp>
          <p:nvSpPr>
            <p:cNvPr id="57" name="Oval 56">
              <a:extLst>
                <a:ext uri="{FF2B5EF4-FFF2-40B4-BE49-F238E27FC236}">
                  <a16:creationId xmlns:a16="http://schemas.microsoft.com/office/drawing/2014/main" id="{D54922FE-B219-43DE-ABD0-5158FFB78703}"/>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3AFCCA-786D-4350-92C0-B816FADEFDA2}"/>
              </a:ext>
            </a:extLst>
          </p:cNvPr>
          <p:cNvSpPr txBox="1"/>
          <p:nvPr/>
        </p:nvSpPr>
        <p:spPr>
          <a:xfrm>
            <a:off x="3774357" y="7116791"/>
            <a:ext cx="1401902" cy="646331"/>
          </a:xfrm>
          <a:prstGeom prst="rect">
            <a:avLst/>
          </a:prstGeom>
          <a:noFill/>
        </p:spPr>
        <p:txBody>
          <a:bodyPr wrap="square">
            <a:spAutoFit/>
          </a:bodyPr>
          <a:lstStyle/>
          <a:p>
            <a:r>
              <a:rPr lang="en-US" dirty="0">
                <a:solidFill>
                  <a:schemeClr val="accent2"/>
                </a:solidFill>
              </a:rPr>
              <a:t>Feb 3</a:t>
            </a:r>
          </a:p>
        </p:txBody>
      </p:sp>
      <p:sp>
        <p:nvSpPr>
          <p:cNvPr id="62" name="TextBox 61">
            <a:extLst>
              <a:ext uri="{FF2B5EF4-FFF2-40B4-BE49-F238E27FC236}">
                <a16:creationId xmlns:a16="http://schemas.microsoft.com/office/drawing/2014/main" id="{16C1788A-AEC4-4E99-88C4-093603B43194}"/>
              </a:ext>
            </a:extLst>
          </p:cNvPr>
          <p:cNvSpPr txBox="1"/>
          <p:nvPr/>
        </p:nvSpPr>
        <p:spPr>
          <a:xfrm>
            <a:off x="3774357" y="8944286"/>
            <a:ext cx="1401902" cy="646331"/>
          </a:xfrm>
          <a:prstGeom prst="rect">
            <a:avLst/>
          </a:prstGeom>
          <a:noFill/>
        </p:spPr>
        <p:txBody>
          <a:bodyPr wrap="square">
            <a:spAutoFit/>
          </a:bodyPr>
          <a:lstStyle/>
          <a:p>
            <a:r>
              <a:rPr lang="en-US" altLang="zh-CN" dirty="0">
                <a:solidFill>
                  <a:schemeClr val="accent2"/>
                </a:solidFill>
              </a:rPr>
              <a:t>Mar</a:t>
            </a:r>
            <a:r>
              <a:rPr lang="en-US" dirty="0">
                <a:solidFill>
                  <a:schemeClr val="accent2"/>
                </a:solidFill>
              </a:rPr>
              <a:t> 5</a:t>
            </a:r>
          </a:p>
        </p:txBody>
      </p:sp>
      <p:sp>
        <p:nvSpPr>
          <p:cNvPr id="63" name="TextBox 62">
            <a:extLst>
              <a:ext uri="{FF2B5EF4-FFF2-40B4-BE49-F238E27FC236}">
                <a16:creationId xmlns:a16="http://schemas.microsoft.com/office/drawing/2014/main" id="{D8BF9C41-D178-4DF0-AD43-2D70411543CB}"/>
              </a:ext>
            </a:extLst>
          </p:cNvPr>
          <p:cNvSpPr txBox="1"/>
          <p:nvPr/>
        </p:nvSpPr>
        <p:spPr>
          <a:xfrm>
            <a:off x="3774356" y="10692545"/>
            <a:ext cx="1771557" cy="646331"/>
          </a:xfrm>
          <a:prstGeom prst="rect">
            <a:avLst/>
          </a:prstGeom>
          <a:noFill/>
        </p:spPr>
        <p:txBody>
          <a:bodyPr wrap="square">
            <a:spAutoFit/>
          </a:bodyPr>
          <a:lstStyle/>
          <a:p>
            <a:r>
              <a:rPr lang="en-US" altLang="zh-CN" dirty="0">
                <a:solidFill>
                  <a:schemeClr val="accent2"/>
                </a:solidFill>
              </a:rPr>
              <a:t>May</a:t>
            </a:r>
            <a:r>
              <a:rPr lang="en-US" dirty="0">
                <a:solidFill>
                  <a:schemeClr val="accent2"/>
                </a:solidFill>
              </a:rPr>
              <a:t> 22</a:t>
            </a:r>
          </a:p>
        </p:txBody>
      </p:sp>
      <p:sp>
        <p:nvSpPr>
          <p:cNvPr id="64" name="Arrow: Right 63">
            <a:extLst>
              <a:ext uri="{FF2B5EF4-FFF2-40B4-BE49-F238E27FC236}">
                <a16:creationId xmlns:a16="http://schemas.microsoft.com/office/drawing/2014/main" id="{7D3FC08B-B1E2-4EA2-9FDF-39AF98CD8316}"/>
              </a:ext>
            </a:extLst>
          </p:cNvPr>
          <p:cNvSpPr/>
          <p:nvPr/>
        </p:nvSpPr>
        <p:spPr>
          <a:xfrm>
            <a:off x="14934471" y="7708136"/>
            <a:ext cx="311983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66" name="Picture 65">
            <a:extLst>
              <a:ext uri="{FF2B5EF4-FFF2-40B4-BE49-F238E27FC236}">
                <a16:creationId xmlns:a16="http://schemas.microsoft.com/office/drawing/2014/main" id="{79326EBB-ACE1-4F4F-9352-52C6765F7344}"/>
              </a:ext>
            </a:extLst>
          </p:cNvPr>
          <p:cNvPicPr>
            <a:picLocks noChangeAspect="1"/>
          </p:cNvPicPr>
          <p:nvPr/>
        </p:nvPicPr>
        <p:blipFill>
          <a:blip r:embed="rId6"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7973163" y="6350535"/>
            <a:ext cx="1502885" cy="2102917"/>
          </a:xfrm>
          <a:prstGeom prst="rect">
            <a:avLst/>
          </a:prstGeom>
        </p:spPr>
      </p:pic>
      <p:pic>
        <p:nvPicPr>
          <p:cNvPr id="67" name="Picture 66">
            <a:extLst>
              <a:ext uri="{FF2B5EF4-FFF2-40B4-BE49-F238E27FC236}">
                <a16:creationId xmlns:a16="http://schemas.microsoft.com/office/drawing/2014/main" id="{35E919F8-0527-46B5-BE0A-F2A8D08F15A0}"/>
              </a:ext>
            </a:extLst>
          </p:cNvPr>
          <p:cNvPicPr>
            <a:picLocks noChangeAspect="1"/>
          </p:cNvPicPr>
          <p:nvPr/>
        </p:nvPicPr>
        <p:blipFill>
          <a:blip r:embed="rId6" cstate="email">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8235422" y="7570489"/>
            <a:ext cx="1502885" cy="2102917"/>
          </a:xfrm>
          <a:prstGeom prst="rect">
            <a:avLst/>
          </a:prstGeom>
        </p:spPr>
      </p:pic>
      <p:sp>
        <p:nvSpPr>
          <p:cNvPr id="68" name="TextBox 67">
            <a:extLst>
              <a:ext uri="{FF2B5EF4-FFF2-40B4-BE49-F238E27FC236}">
                <a16:creationId xmlns:a16="http://schemas.microsoft.com/office/drawing/2014/main" id="{7F40F07B-FA03-4FD2-98A2-8B13EA4B48E7}"/>
              </a:ext>
            </a:extLst>
          </p:cNvPr>
          <p:cNvSpPr txBox="1"/>
          <p:nvPr/>
        </p:nvSpPr>
        <p:spPr>
          <a:xfrm>
            <a:off x="19410557" y="6787669"/>
            <a:ext cx="1401902" cy="646331"/>
          </a:xfrm>
          <a:prstGeom prst="rect">
            <a:avLst/>
          </a:prstGeom>
          <a:noFill/>
        </p:spPr>
        <p:txBody>
          <a:bodyPr wrap="square">
            <a:spAutoFit/>
          </a:bodyPr>
          <a:lstStyle/>
          <a:p>
            <a:r>
              <a:rPr lang="en-US" dirty="0">
                <a:solidFill>
                  <a:srgbClr val="F89387"/>
                </a:solidFill>
              </a:rPr>
              <a:t>Jun 1</a:t>
            </a:r>
          </a:p>
        </p:txBody>
      </p:sp>
      <p:sp>
        <p:nvSpPr>
          <p:cNvPr id="9" name="Rectangle: Rounded Corners 8">
            <a:extLst>
              <a:ext uri="{FF2B5EF4-FFF2-40B4-BE49-F238E27FC236}">
                <a16:creationId xmlns:a16="http://schemas.microsoft.com/office/drawing/2014/main" id="{740BD93F-3AE4-463F-A57C-01325721E9BF}"/>
              </a:ext>
            </a:extLst>
          </p:cNvPr>
          <p:cNvSpPr/>
          <p:nvPr/>
        </p:nvSpPr>
        <p:spPr>
          <a:xfrm>
            <a:off x="15806057" y="9860375"/>
            <a:ext cx="7856644" cy="2503077"/>
          </a:xfrm>
          <a:prstGeom prst="roundRect">
            <a:avLst>
              <a:gd name="adj" fmla="val 11433"/>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COGS</a:t>
            </a:r>
            <a:r>
              <a:rPr lang="en-US" dirty="0">
                <a:solidFill>
                  <a:schemeClr val="accent1"/>
                </a:solidFill>
              </a:rPr>
              <a:t> = £750 + £8</a:t>
            </a:r>
            <a:r>
              <a:rPr lang="en-US" altLang="zh-CN" dirty="0">
                <a:solidFill>
                  <a:schemeClr val="accent1"/>
                </a:solidFill>
              </a:rPr>
              <a:t>1</a:t>
            </a:r>
            <a:r>
              <a:rPr lang="en-US" dirty="0">
                <a:solidFill>
                  <a:schemeClr val="accent1"/>
                </a:solidFill>
              </a:rPr>
              <a:t>0 = £1,5</a:t>
            </a:r>
            <a:r>
              <a:rPr lang="en-US" altLang="zh-CN" dirty="0">
                <a:solidFill>
                  <a:schemeClr val="accent1"/>
                </a:solidFill>
              </a:rPr>
              <a:t>6</a:t>
            </a:r>
            <a:r>
              <a:rPr lang="en-US" dirty="0">
                <a:solidFill>
                  <a:schemeClr val="accent1"/>
                </a:solidFill>
              </a:rPr>
              <a:t>0</a:t>
            </a:r>
          </a:p>
          <a:p>
            <a:r>
              <a:rPr lang="en-US" altLang="zh-CN" b="1" dirty="0">
                <a:solidFill>
                  <a:schemeClr val="accent1"/>
                </a:solidFill>
              </a:rPr>
              <a:t>Ending Inventory </a:t>
            </a:r>
            <a:r>
              <a:rPr lang="en-US" altLang="zh-CN" dirty="0">
                <a:solidFill>
                  <a:schemeClr val="accent1"/>
                </a:solidFill>
              </a:rPr>
              <a:t>= £720</a:t>
            </a:r>
          </a:p>
        </p:txBody>
      </p:sp>
      <p:sp>
        <p:nvSpPr>
          <p:cNvPr id="4" name="Footer Placeholder 3">
            <a:extLst>
              <a:ext uri="{FF2B5EF4-FFF2-40B4-BE49-F238E27FC236}">
                <a16:creationId xmlns:a16="http://schemas.microsoft.com/office/drawing/2014/main" id="{7DE0718E-CB35-4434-B6FC-FF7EF704D0F5}"/>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2F3B091D-A750-4FAE-90AA-FAB8D556B7DD}"/>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284530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2" descr="Free Vector | Big family icons set">
            <a:extLst>
              <a:ext uri="{FF2B5EF4-FFF2-40B4-BE49-F238E27FC236}">
                <a16:creationId xmlns:a16="http://schemas.microsoft.com/office/drawing/2014/main" id="{DD28F5AB-F0A8-440B-8CA7-47D15F5FDBF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05457" y="6385458"/>
            <a:ext cx="4057244" cy="3039692"/>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2D501EAF-87C0-4EF7-B63A-15CEA50F8EAB}"/>
              </a:ext>
            </a:extLst>
          </p:cNvPr>
          <p:cNvGrpSpPr/>
          <p:nvPr/>
        </p:nvGrpSpPr>
        <p:grpSpPr>
          <a:xfrm>
            <a:off x="18673158" y="6057036"/>
            <a:ext cx="1864597" cy="807061"/>
            <a:chOff x="1463397" y="6123966"/>
            <a:chExt cx="1864597" cy="807061"/>
          </a:xfrm>
        </p:grpSpPr>
        <p:grpSp>
          <p:nvGrpSpPr>
            <p:cNvPr id="70" name="Group 69">
              <a:extLst>
                <a:ext uri="{FF2B5EF4-FFF2-40B4-BE49-F238E27FC236}">
                  <a16:creationId xmlns:a16="http://schemas.microsoft.com/office/drawing/2014/main" id="{3003254F-2FD5-4E18-9F1D-3A2DA33C749A}"/>
                </a:ext>
              </a:extLst>
            </p:cNvPr>
            <p:cNvGrpSpPr/>
            <p:nvPr/>
          </p:nvGrpSpPr>
          <p:grpSpPr>
            <a:xfrm rot="21206142">
              <a:off x="1463397" y="6123966"/>
              <a:ext cx="1864597" cy="807061"/>
              <a:chOff x="-1644639" y="1523318"/>
              <a:chExt cx="1864597" cy="807061"/>
            </a:xfrm>
          </p:grpSpPr>
          <p:sp>
            <p:nvSpPr>
              <p:cNvPr id="72" name="Arrow: Pentagon 71">
                <a:extLst>
                  <a:ext uri="{FF2B5EF4-FFF2-40B4-BE49-F238E27FC236}">
                    <a16:creationId xmlns:a16="http://schemas.microsoft.com/office/drawing/2014/main" id="{CFF387F2-9DE6-4EE6-80F6-241BBCE288A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93FE682-AA68-4055-A282-7E02C07122AE}"/>
                  </a:ext>
                </a:extLst>
              </p:cNvPr>
              <p:cNvSpPr txBox="1"/>
              <p:nvPr/>
            </p:nvSpPr>
            <p:spPr>
              <a:xfrm>
                <a:off x="-1302414" y="1603682"/>
                <a:ext cx="1470274" cy="646331"/>
              </a:xfrm>
              <a:prstGeom prst="rect">
                <a:avLst/>
              </a:prstGeom>
              <a:noFill/>
            </p:spPr>
            <p:txBody>
              <a:bodyPr wrap="none" rtlCol="0">
                <a:spAutoFit/>
              </a:bodyPr>
              <a:lstStyle/>
              <a:p>
                <a:r>
                  <a:rPr lang="en-US" dirty="0">
                    <a:solidFill>
                      <a:srgbClr val="000000"/>
                    </a:solidFill>
                  </a:rPr>
                  <a:t>£</a:t>
                </a:r>
                <a:r>
                  <a:rPr lang="en-US" altLang="zh-CN" dirty="0">
                    <a:solidFill>
                      <a:srgbClr val="000000"/>
                    </a:solidFill>
                  </a:rPr>
                  <a:t>2</a:t>
                </a:r>
                <a:r>
                  <a:rPr lang="en-US" dirty="0">
                    <a:solidFill>
                      <a:srgbClr val="000000"/>
                    </a:solidFill>
                  </a:rPr>
                  <a:t>,</a:t>
                </a:r>
                <a:r>
                  <a:rPr lang="en-US" altLang="zh-CN" dirty="0">
                    <a:solidFill>
                      <a:srgbClr val="000000"/>
                    </a:solidFill>
                  </a:rPr>
                  <a:t>4</a:t>
                </a:r>
                <a:r>
                  <a:rPr lang="en-US" dirty="0">
                    <a:solidFill>
                      <a:srgbClr val="000000"/>
                    </a:solidFill>
                  </a:rPr>
                  <a:t>00</a:t>
                </a:r>
              </a:p>
            </p:txBody>
          </p:sp>
        </p:grpSp>
        <p:sp>
          <p:nvSpPr>
            <p:cNvPr id="71" name="Oval 70">
              <a:extLst>
                <a:ext uri="{FF2B5EF4-FFF2-40B4-BE49-F238E27FC236}">
                  <a16:creationId xmlns:a16="http://schemas.microsoft.com/office/drawing/2014/main" id="{3CC52B76-30F0-4CE9-A0E5-49D0972C2DC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4" descr="Premium Vector | Businessman checking packages.">
            <a:extLst>
              <a:ext uri="{FF2B5EF4-FFF2-40B4-BE49-F238E27FC236}">
                <a16:creationId xmlns:a16="http://schemas.microsoft.com/office/drawing/2014/main" id="{F9EAB29D-AFF3-4D54-BBFA-E24E50BDD0CA}"/>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9198"/>
          <a:stretch/>
        </p:blipFill>
        <p:spPr bwMode="auto">
          <a:xfrm>
            <a:off x="809481" y="8286725"/>
            <a:ext cx="3714766" cy="3246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7DFAA-B6FF-4B63-B007-25DFE89E2E4A}"/>
              </a:ext>
            </a:extLst>
          </p:cNvPr>
          <p:cNvSpPr>
            <a:spLocks noGrp="1"/>
          </p:cNvSpPr>
          <p:nvPr>
            <p:ph type="title"/>
          </p:nvPr>
        </p:nvSpPr>
        <p:spPr/>
        <p:txBody>
          <a:bodyPr>
            <a:normAutofit/>
          </a:bodyPr>
          <a:lstStyle/>
          <a:p>
            <a:r>
              <a:rPr lang="en-US" dirty="0"/>
              <a:t>Inventory cost methods </a:t>
            </a:r>
            <a:r>
              <a:rPr lang="en-US" altLang="zh-CN" dirty="0"/>
              <a:t>– 4 </a:t>
            </a:r>
            <a:r>
              <a:rPr lang="en-US" altLang="zh-CN" sz="7200" b="1" dirty="0"/>
              <a:t>Average-Cost</a:t>
            </a:r>
            <a:endParaRPr lang="en-US" dirty="0"/>
          </a:p>
        </p:txBody>
      </p:sp>
      <p:sp>
        <p:nvSpPr>
          <p:cNvPr id="3" name="Content Placeholder 2">
            <a:extLst>
              <a:ext uri="{FF2B5EF4-FFF2-40B4-BE49-F238E27FC236}">
                <a16:creationId xmlns:a16="http://schemas.microsoft.com/office/drawing/2014/main" id="{0156088F-450A-43A3-BCBF-D941E874A618}"/>
              </a:ext>
            </a:extLst>
          </p:cNvPr>
          <p:cNvSpPr>
            <a:spLocks noGrp="1"/>
          </p:cNvSpPr>
          <p:nvPr>
            <p:ph sz="quarter" idx="13"/>
          </p:nvPr>
        </p:nvSpPr>
        <p:spPr/>
        <p:txBody>
          <a:bodyPr/>
          <a:lstStyle/>
          <a:p>
            <a:r>
              <a:rPr lang="en-US" altLang="zh-CN" sz="6000" b="1" dirty="0"/>
              <a:t>4 Average-Cost</a:t>
            </a:r>
          </a:p>
          <a:p>
            <a:pPr lvl="1"/>
            <a:r>
              <a:rPr lang="en-US" altLang="zh-CN" dirty="0"/>
              <a:t>Cost Flow Assumption: Allocates cost of goods available for sale on basis of </a:t>
            </a:r>
            <a:r>
              <a:rPr lang="en-US" altLang="zh-CN" b="1" dirty="0"/>
              <a:t>weighted-average unit cost </a:t>
            </a:r>
            <a:r>
              <a:rPr lang="en-US" altLang="zh-CN" dirty="0"/>
              <a:t>incurred</a:t>
            </a:r>
          </a:p>
        </p:txBody>
      </p:sp>
      <p:pic>
        <p:nvPicPr>
          <p:cNvPr id="5" name="Picture 2" descr="Imágenes de Negocio Local | Vectores, fotos de stock y PSD gratuitos">
            <a:extLst>
              <a:ext uri="{FF2B5EF4-FFF2-40B4-BE49-F238E27FC236}">
                <a16:creationId xmlns:a16="http://schemas.microsoft.com/office/drawing/2014/main" id="{94C45359-A9B3-4820-922B-874C7D3CA95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45927" y="6063241"/>
            <a:ext cx="5787092" cy="5787092"/>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FBAAEC79-61A0-4B5D-9209-E5AC659E666D}"/>
              </a:ext>
            </a:extLst>
          </p:cNvPr>
          <p:cNvSpPr/>
          <p:nvPr/>
        </p:nvSpPr>
        <p:spPr>
          <a:xfrm>
            <a:off x="6295803" y="727538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36" name="Picture 35">
            <a:extLst>
              <a:ext uri="{FF2B5EF4-FFF2-40B4-BE49-F238E27FC236}">
                <a16:creationId xmlns:a16="http://schemas.microsoft.com/office/drawing/2014/main" id="{AA85DE5F-3926-405F-8938-B51DE0FB7087}"/>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176259" y="6274744"/>
            <a:ext cx="1502885" cy="2102917"/>
          </a:xfrm>
          <a:prstGeom prst="rect">
            <a:avLst/>
          </a:prstGeom>
        </p:spPr>
      </p:pic>
      <p:grpSp>
        <p:nvGrpSpPr>
          <p:cNvPr id="41" name="Group 40">
            <a:extLst>
              <a:ext uri="{FF2B5EF4-FFF2-40B4-BE49-F238E27FC236}">
                <a16:creationId xmlns:a16="http://schemas.microsoft.com/office/drawing/2014/main" id="{02B1AE92-105B-4075-B23F-3164DDACCAB8}"/>
              </a:ext>
            </a:extLst>
          </p:cNvPr>
          <p:cNvGrpSpPr/>
          <p:nvPr/>
        </p:nvGrpSpPr>
        <p:grpSpPr>
          <a:xfrm>
            <a:off x="6327733" y="6454469"/>
            <a:ext cx="1864597" cy="807061"/>
            <a:chOff x="1463397" y="6123966"/>
            <a:chExt cx="1864597" cy="807061"/>
          </a:xfrm>
        </p:grpSpPr>
        <p:grpSp>
          <p:nvGrpSpPr>
            <p:cNvPr id="42" name="Group 41">
              <a:extLst>
                <a:ext uri="{FF2B5EF4-FFF2-40B4-BE49-F238E27FC236}">
                  <a16:creationId xmlns:a16="http://schemas.microsoft.com/office/drawing/2014/main" id="{B6BD8BFB-4211-4926-8713-7EE272E7FFFB}"/>
                </a:ext>
              </a:extLst>
            </p:cNvPr>
            <p:cNvGrpSpPr/>
            <p:nvPr/>
          </p:nvGrpSpPr>
          <p:grpSpPr>
            <a:xfrm rot="21206142">
              <a:off x="1463397" y="6123966"/>
              <a:ext cx="1864597" cy="807061"/>
              <a:chOff x="-1644639" y="1523318"/>
              <a:chExt cx="1864597" cy="807061"/>
            </a:xfrm>
          </p:grpSpPr>
          <p:sp>
            <p:nvSpPr>
              <p:cNvPr id="44" name="Arrow: Pentagon 43">
                <a:extLst>
                  <a:ext uri="{FF2B5EF4-FFF2-40B4-BE49-F238E27FC236}">
                    <a16:creationId xmlns:a16="http://schemas.microsoft.com/office/drawing/2014/main" id="{45DE29CD-ED9C-488F-AEFC-131356EFC502}"/>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876BD5-697B-4B9E-BEFE-5C020DC3F29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£720</a:t>
                </a:r>
              </a:p>
            </p:txBody>
          </p:sp>
        </p:grpSp>
        <p:sp>
          <p:nvSpPr>
            <p:cNvPr id="43" name="Oval 42">
              <a:extLst>
                <a:ext uri="{FF2B5EF4-FFF2-40B4-BE49-F238E27FC236}">
                  <a16:creationId xmlns:a16="http://schemas.microsoft.com/office/drawing/2014/main" id="{6903B118-AD1A-4165-BC3D-BDB52DFB55DC}"/>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Arrow: Right 45">
            <a:extLst>
              <a:ext uri="{FF2B5EF4-FFF2-40B4-BE49-F238E27FC236}">
                <a16:creationId xmlns:a16="http://schemas.microsoft.com/office/drawing/2014/main" id="{2D08813A-BA3A-4F96-841D-24D105454A81}"/>
              </a:ext>
            </a:extLst>
          </p:cNvPr>
          <p:cNvSpPr/>
          <p:nvPr/>
        </p:nvSpPr>
        <p:spPr>
          <a:xfrm>
            <a:off x="6295803" y="9005645"/>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47" name="Picture 46">
            <a:extLst>
              <a:ext uri="{FF2B5EF4-FFF2-40B4-BE49-F238E27FC236}">
                <a16:creationId xmlns:a16="http://schemas.microsoft.com/office/drawing/2014/main" id="{541E57F1-5281-4BE9-8EB4-9BDDEEA9DDC3}"/>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176259" y="8005003"/>
            <a:ext cx="1502885" cy="2102917"/>
          </a:xfrm>
          <a:prstGeom prst="rect">
            <a:avLst/>
          </a:prstGeom>
        </p:spPr>
      </p:pic>
      <p:grpSp>
        <p:nvGrpSpPr>
          <p:cNvPr id="48" name="Group 47">
            <a:extLst>
              <a:ext uri="{FF2B5EF4-FFF2-40B4-BE49-F238E27FC236}">
                <a16:creationId xmlns:a16="http://schemas.microsoft.com/office/drawing/2014/main" id="{6564EE24-0E7F-498B-9AFA-C8E103299252}"/>
              </a:ext>
            </a:extLst>
          </p:cNvPr>
          <p:cNvGrpSpPr/>
          <p:nvPr/>
        </p:nvGrpSpPr>
        <p:grpSpPr>
          <a:xfrm>
            <a:off x="6327733" y="8184728"/>
            <a:ext cx="1864597" cy="807061"/>
            <a:chOff x="1463397" y="6123966"/>
            <a:chExt cx="1864597" cy="807061"/>
          </a:xfrm>
        </p:grpSpPr>
        <p:grpSp>
          <p:nvGrpSpPr>
            <p:cNvPr id="49" name="Group 48">
              <a:extLst>
                <a:ext uri="{FF2B5EF4-FFF2-40B4-BE49-F238E27FC236}">
                  <a16:creationId xmlns:a16="http://schemas.microsoft.com/office/drawing/2014/main" id="{8741F2FC-CB76-418B-8DDA-DC68D5558621}"/>
                </a:ext>
              </a:extLst>
            </p:cNvPr>
            <p:cNvGrpSpPr/>
            <p:nvPr/>
          </p:nvGrpSpPr>
          <p:grpSpPr>
            <a:xfrm rot="21206142">
              <a:off x="1463397" y="6123966"/>
              <a:ext cx="1864597" cy="807061"/>
              <a:chOff x="-1644639" y="1523318"/>
              <a:chExt cx="1864597" cy="807061"/>
            </a:xfrm>
          </p:grpSpPr>
          <p:sp>
            <p:nvSpPr>
              <p:cNvPr id="51" name="Arrow: Pentagon 50">
                <a:extLst>
                  <a:ext uri="{FF2B5EF4-FFF2-40B4-BE49-F238E27FC236}">
                    <a16:creationId xmlns:a16="http://schemas.microsoft.com/office/drawing/2014/main" id="{CB4B930F-6F8F-4E70-9BF4-AAC1E2269B2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3F7BFFE-0A32-4ED8-A2C1-E0CFE9C90F43}"/>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£750</a:t>
                </a:r>
              </a:p>
            </p:txBody>
          </p:sp>
        </p:grpSp>
        <p:sp>
          <p:nvSpPr>
            <p:cNvPr id="50" name="Oval 49">
              <a:extLst>
                <a:ext uri="{FF2B5EF4-FFF2-40B4-BE49-F238E27FC236}">
                  <a16:creationId xmlns:a16="http://schemas.microsoft.com/office/drawing/2014/main" id="{D8BA0ADF-B3B9-4BD2-A3F0-26F569981466}"/>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95FDB525-24B0-4CD3-A9A6-2485C4551705}"/>
              </a:ext>
            </a:extLst>
          </p:cNvPr>
          <p:cNvSpPr/>
          <p:nvPr/>
        </p:nvSpPr>
        <p:spPr>
          <a:xfrm>
            <a:off x="6295803" y="10785226"/>
            <a:ext cx="311983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54" name="Picture 53">
            <a:extLst>
              <a:ext uri="{FF2B5EF4-FFF2-40B4-BE49-F238E27FC236}">
                <a16:creationId xmlns:a16="http://schemas.microsoft.com/office/drawing/2014/main" id="{3EE27F25-3692-4A03-8022-00CE1CB97052}"/>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176259" y="9784584"/>
            <a:ext cx="1502885" cy="2102917"/>
          </a:xfrm>
          <a:prstGeom prst="rect">
            <a:avLst/>
          </a:prstGeom>
        </p:spPr>
      </p:pic>
      <p:grpSp>
        <p:nvGrpSpPr>
          <p:cNvPr id="55" name="Group 54">
            <a:extLst>
              <a:ext uri="{FF2B5EF4-FFF2-40B4-BE49-F238E27FC236}">
                <a16:creationId xmlns:a16="http://schemas.microsoft.com/office/drawing/2014/main" id="{FEE6E34F-CE2C-4480-A2DB-0AE430C696D6}"/>
              </a:ext>
            </a:extLst>
          </p:cNvPr>
          <p:cNvGrpSpPr/>
          <p:nvPr/>
        </p:nvGrpSpPr>
        <p:grpSpPr>
          <a:xfrm>
            <a:off x="6327733" y="9964309"/>
            <a:ext cx="1864597" cy="807061"/>
            <a:chOff x="1463397" y="6123966"/>
            <a:chExt cx="1864597" cy="807061"/>
          </a:xfrm>
        </p:grpSpPr>
        <p:grpSp>
          <p:nvGrpSpPr>
            <p:cNvPr id="56" name="Group 55">
              <a:extLst>
                <a:ext uri="{FF2B5EF4-FFF2-40B4-BE49-F238E27FC236}">
                  <a16:creationId xmlns:a16="http://schemas.microsoft.com/office/drawing/2014/main" id="{D805BA07-50AF-4B85-912B-376D6B01B590}"/>
                </a:ext>
              </a:extLst>
            </p:cNvPr>
            <p:cNvGrpSpPr/>
            <p:nvPr/>
          </p:nvGrpSpPr>
          <p:grpSpPr>
            <a:xfrm rot="21206142">
              <a:off x="1463397" y="6123966"/>
              <a:ext cx="1864597" cy="807061"/>
              <a:chOff x="-1644639" y="1523318"/>
              <a:chExt cx="1864597" cy="807061"/>
            </a:xfrm>
          </p:grpSpPr>
          <p:sp>
            <p:nvSpPr>
              <p:cNvPr id="58" name="Arrow: Pentagon 57">
                <a:extLst>
                  <a:ext uri="{FF2B5EF4-FFF2-40B4-BE49-F238E27FC236}">
                    <a16:creationId xmlns:a16="http://schemas.microsoft.com/office/drawing/2014/main" id="{59926579-3D9F-4172-9B21-D881C1DD0953}"/>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859671F-E5A1-43CB-BA38-2CE4E8E97402}"/>
                  </a:ext>
                </a:extLst>
              </p:cNvPr>
              <p:cNvSpPr txBox="1"/>
              <p:nvPr/>
            </p:nvSpPr>
            <p:spPr>
              <a:xfrm>
                <a:off x="-1127687" y="1603682"/>
                <a:ext cx="1120820" cy="646331"/>
              </a:xfrm>
              <a:prstGeom prst="rect">
                <a:avLst/>
              </a:prstGeom>
              <a:noFill/>
            </p:spPr>
            <p:txBody>
              <a:bodyPr wrap="none" rtlCol="0">
                <a:spAutoFit/>
              </a:bodyPr>
              <a:lstStyle/>
              <a:p>
                <a:r>
                  <a:rPr lang="en-US" dirty="0">
                    <a:solidFill>
                      <a:srgbClr val="000000"/>
                    </a:solidFill>
                  </a:rPr>
                  <a:t>£8</a:t>
                </a:r>
                <a:r>
                  <a:rPr lang="en-US" altLang="zh-CN" dirty="0">
                    <a:solidFill>
                      <a:srgbClr val="000000"/>
                    </a:solidFill>
                  </a:rPr>
                  <a:t>1</a:t>
                </a:r>
                <a:r>
                  <a:rPr lang="en-US" dirty="0">
                    <a:solidFill>
                      <a:srgbClr val="000000"/>
                    </a:solidFill>
                  </a:rPr>
                  <a:t>0</a:t>
                </a:r>
              </a:p>
            </p:txBody>
          </p:sp>
        </p:grpSp>
        <p:sp>
          <p:nvSpPr>
            <p:cNvPr id="57" name="Oval 56">
              <a:extLst>
                <a:ext uri="{FF2B5EF4-FFF2-40B4-BE49-F238E27FC236}">
                  <a16:creationId xmlns:a16="http://schemas.microsoft.com/office/drawing/2014/main" id="{D54922FE-B219-43DE-ABD0-5158FFB78703}"/>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3AFCCA-786D-4350-92C0-B816FADEFDA2}"/>
              </a:ext>
            </a:extLst>
          </p:cNvPr>
          <p:cNvSpPr txBox="1"/>
          <p:nvPr/>
        </p:nvSpPr>
        <p:spPr>
          <a:xfrm>
            <a:off x="3774357" y="7116791"/>
            <a:ext cx="1401902" cy="646331"/>
          </a:xfrm>
          <a:prstGeom prst="rect">
            <a:avLst/>
          </a:prstGeom>
          <a:noFill/>
        </p:spPr>
        <p:txBody>
          <a:bodyPr wrap="square">
            <a:spAutoFit/>
          </a:bodyPr>
          <a:lstStyle/>
          <a:p>
            <a:r>
              <a:rPr lang="en-US" dirty="0">
                <a:solidFill>
                  <a:schemeClr val="accent2"/>
                </a:solidFill>
              </a:rPr>
              <a:t>Feb 3</a:t>
            </a:r>
          </a:p>
        </p:txBody>
      </p:sp>
      <p:sp>
        <p:nvSpPr>
          <p:cNvPr id="62" name="TextBox 61">
            <a:extLst>
              <a:ext uri="{FF2B5EF4-FFF2-40B4-BE49-F238E27FC236}">
                <a16:creationId xmlns:a16="http://schemas.microsoft.com/office/drawing/2014/main" id="{16C1788A-AEC4-4E99-88C4-093603B43194}"/>
              </a:ext>
            </a:extLst>
          </p:cNvPr>
          <p:cNvSpPr txBox="1"/>
          <p:nvPr/>
        </p:nvSpPr>
        <p:spPr>
          <a:xfrm>
            <a:off x="3774357" y="8944286"/>
            <a:ext cx="1401902" cy="646331"/>
          </a:xfrm>
          <a:prstGeom prst="rect">
            <a:avLst/>
          </a:prstGeom>
          <a:noFill/>
        </p:spPr>
        <p:txBody>
          <a:bodyPr wrap="square">
            <a:spAutoFit/>
          </a:bodyPr>
          <a:lstStyle/>
          <a:p>
            <a:r>
              <a:rPr lang="en-US" altLang="zh-CN" dirty="0">
                <a:solidFill>
                  <a:schemeClr val="accent2"/>
                </a:solidFill>
              </a:rPr>
              <a:t>Mar</a:t>
            </a:r>
            <a:r>
              <a:rPr lang="en-US" dirty="0">
                <a:solidFill>
                  <a:schemeClr val="accent2"/>
                </a:solidFill>
              </a:rPr>
              <a:t> 5</a:t>
            </a:r>
          </a:p>
        </p:txBody>
      </p:sp>
      <p:sp>
        <p:nvSpPr>
          <p:cNvPr id="63" name="TextBox 62">
            <a:extLst>
              <a:ext uri="{FF2B5EF4-FFF2-40B4-BE49-F238E27FC236}">
                <a16:creationId xmlns:a16="http://schemas.microsoft.com/office/drawing/2014/main" id="{D8BF9C41-D178-4DF0-AD43-2D70411543CB}"/>
              </a:ext>
            </a:extLst>
          </p:cNvPr>
          <p:cNvSpPr txBox="1"/>
          <p:nvPr/>
        </p:nvSpPr>
        <p:spPr>
          <a:xfrm>
            <a:off x="3774356" y="10692545"/>
            <a:ext cx="1771557" cy="646331"/>
          </a:xfrm>
          <a:prstGeom prst="rect">
            <a:avLst/>
          </a:prstGeom>
          <a:noFill/>
        </p:spPr>
        <p:txBody>
          <a:bodyPr wrap="square">
            <a:spAutoFit/>
          </a:bodyPr>
          <a:lstStyle/>
          <a:p>
            <a:r>
              <a:rPr lang="en-US" altLang="zh-CN" dirty="0">
                <a:solidFill>
                  <a:schemeClr val="accent2"/>
                </a:solidFill>
              </a:rPr>
              <a:t>May</a:t>
            </a:r>
            <a:r>
              <a:rPr lang="en-US" dirty="0">
                <a:solidFill>
                  <a:schemeClr val="accent2"/>
                </a:solidFill>
              </a:rPr>
              <a:t> 22</a:t>
            </a:r>
          </a:p>
        </p:txBody>
      </p:sp>
      <p:sp>
        <p:nvSpPr>
          <p:cNvPr id="64" name="Arrow: Right 63">
            <a:extLst>
              <a:ext uri="{FF2B5EF4-FFF2-40B4-BE49-F238E27FC236}">
                <a16:creationId xmlns:a16="http://schemas.microsoft.com/office/drawing/2014/main" id="{7D3FC08B-B1E2-4EA2-9FDF-39AF98CD8316}"/>
              </a:ext>
            </a:extLst>
          </p:cNvPr>
          <p:cNvSpPr/>
          <p:nvPr/>
        </p:nvSpPr>
        <p:spPr>
          <a:xfrm>
            <a:off x="14934471" y="7708136"/>
            <a:ext cx="311983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66" name="Picture 65">
            <a:extLst>
              <a:ext uri="{FF2B5EF4-FFF2-40B4-BE49-F238E27FC236}">
                <a16:creationId xmlns:a16="http://schemas.microsoft.com/office/drawing/2014/main" id="{79326EBB-ACE1-4F4F-9352-52C6765F7344}"/>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7973163" y="6350535"/>
            <a:ext cx="1502885" cy="2102917"/>
          </a:xfrm>
          <a:prstGeom prst="rect">
            <a:avLst/>
          </a:prstGeom>
        </p:spPr>
      </p:pic>
      <p:pic>
        <p:nvPicPr>
          <p:cNvPr id="67" name="Picture 66">
            <a:extLst>
              <a:ext uri="{FF2B5EF4-FFF2-40B4-BE49-F238E27FC236}">
                <a16:creationId xmlns:a16="http://schemas.microsoft.com/office/drawing/2014/main" id="{35E919F8-0527-46B5-BE0A-F2A8D08F15A0}"/>
              </a:ext>
            </a:extLst>
          </p:cNvPr>
          <p:cNvPicPr>
            <a:picLocks noChangeAspect="1"/>
          </p:cNvPicPr>
          <p:nvPr/>
        </p:nvPicPr>
        <p:blipFill>
          <a:blip r:embed="rId6" cstate="email">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8235422" y="7570489"/>
            <a:ext cx="1502885" cy="2102917"/>
          </a:xfrm>
          <a:prstGeom prst="rect">
            <a:avLst/>
          </a:prstGeom>
        </p:spPr>
      </p:pic>
      <p:sp>
        <p:nvSpPr>
          <p:cNvPr id="68" name="TextBox 67">
            <a:extLst>
              <a:ext uri="{FF2B5EF4-FFF2-40B4-BE49-F238E27FC236}">
                <a16:creationId xmlns:a16="http://schemas.microsoft.com/office/drawing/2014/main" id="{7F40F07B-FA03-4FD2-98A2-8B13EA4B48E7}"/>
              </a:ext>
            </a:extLst>
          </p:cNvPr>
          <p:cNvSpPr txBox="1"/>
          <p:nvPr/>
        </p:nvSpPr>
        <p:spPr>
          <a:xfrm>
            <a:off x="19410557" y="6787669"/>
            <a:ext cx="1401902" cy="646331"/>
          </a:xfrm>
          <a:prstGeom prst="rect">
            <a:avLst/>
          </a:prstGeom>
          <a:noFill/>
        </p:spPr>
        <p:txBody>
          <a:bodyPr wrap="square">
            <a:spAutoFit/>
          </a:bodyPr>
          <a:lstStyle/>
          <a:p>
            <a:r>
              <a:rPr lang="en-US" dirty="0">
                <a:solidFill>
                  <a:srgbClr val="F89387"/>
                </a:solidFill>
              </a:rPr>
              <a:t>Jun 1</a:t>
            </a:r>
          </a:p>
        </p:txBody>
      </p:sp>
      <p:sp>
        <p:nvSpPr>
          <p:cNvPr id="9" name="Rectangle: Rounded Corners 8">
            <a:extLst>
              <a:ext uri="{FF2B5EF4-FFF2-40B4-BE49-F238E27FC236}">
                <a16:creationId xmlns:a16="http://schemas.microsoft.com/office/drawing/2014/main" id="{740BD93F-3AE4-463F-A57C-01325721E9BF}"/>
              </a:ext>
            </a:extLst>
          </p:cNvPr>
          <p:cNvSpPr/>
          <p:nvPr/>
        </p:nvSpPr>
        <p:spPr>
          <a:xfrm>
            <a:off x="15806057" y="9860375"/>
            <a:ext cx="7856644" cy="2503077"/>
          </a:xfrm>
          <a:prstGeom prst="roundRect">
            <a:avLst>
              <a:gd name="adj" fmla="val 11433"/>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rPr>
              <a:t>COGS</a:t>
            </a:r>
            <a:r>
              <a:rPr lang="en-US" dirty="0">
                <a:solidFill>
                  <a:schemeClr val="accent1"/>
                </a:solidFill>
              </a:rPr>
              <a:t> = £7</a:t>
            </a:r>
            <a:r>
              <a:rPr lang="en-US" altLang="zh-CN" dirty="0">
                <a:solidFill>
                  <a:schemeClr val="accent1"/>
                </a:solidFill>
              </a:rPr>
              <a:t>60 </a:t>
            </a:r>
            <a:r>
              <a:rPr lang="en-US" dirty="0">
                <a:solidFill>
                  <a:schemeClr val="accent1"/>
                </a:solidFill>
              </a:rPr>
              <a:t>× </a:t>
            </a:r>
            <a:r>
              <a:rPr lang="en-US" altLang="zh-CN" dirty="0">
                <a:solidFill>
                  <a:schemeClr val="accent1"/>
                </a:solidFill>
              </a:rPr>
              <a:t>2 </a:t>
            </a:r>
            <a:r>
              <a:rPr lang="en-US" dirty="0">
                <a:solidFill>
                  <a:schemeClr val="accent1"/>
                </a:solidFill>
              </a:rPr>
              <a:t>= £</a:t>
            </a:r>
            <a:r>
              <a:rPr lang="en-US" altLang="zh-CN" dirty="0">
                <a:solidFill>
                  <a:schemeClr val="accent1"/>
                </a:solidFill>
              </a:rPr>
              <a:t>1,520</a:t>
            </a:r>
            <a:endParaRPr lang="en-US" dirty="0">
              <a:solidFill>
                <a:schemeClr val="accent1"/>
              </a:solidFill>
            </a:endParaRPr>
          </a:p>
          <a:p>
            <a:r>
              <a:rPr lang="en-US" altLang="zh-CN" b="1" dirty="0">
                <a:solidFill>
                  <a:schemeClr val="accent1"/>
                </a:solidFill>
              </a:rPr>
              <a:t>Ending Inventory </a:t>
            </a:r>
            <a:r>
              <a:rPr lang="en-US" altLang="zh-CN" dirty="0">
                <a:solidFill>
                  <a:schemeClr val="accent1"/>
                </a:solidFill>
              </a:rPr>
              <a:t>= £760</a:t>
            </a:r>
          </a:p>
        </p:txBody>
      </p:sp>
      <p:sp>
        <p:nvSpPr>
          <p:cNvPr id="4" name="Rectangle: Rounded Corners 3">
            <a:extLst>
              <a:ext uri="{FF2B5EF4-FFF2-40B4-BE49-F238E27FC236}">
                <a16:creationId xmlns:a16="http://schemas.microsoft.com/office/drawing/2014/main" id="{09B7E053-C955-4C4D-B58A-D53C3430C0BF}"/>
              </a:ext>
            </a:extLst>
          </p:cNvPr>
          <p:cNvSpPr/>
          <p:nvPr/>
        </p:nvSpPr>
        <p:spPr>
          <a:xfrm>
            <a:off x="5176259" y="6063240"/>
            <a:ext cx="3572057" cy="5664304"/>
          </a:xfrm>
          <a:prstGeom prst="roundRect">
            <a:avLst>
              <a:gd name="adj" fmla="val 813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C37E017-47F3-403B-BB63-EF82E9A1B597}"/>
              </a:ext>
            </a:extLst>
          </p:cNvPr>
          <p:cNvSpPr txBox="1"/>
          <p:nvPr/>
        </p:nvSpPr>
        <p:spPr>
          <a:xfrm>
            <a:off x="2419675" y="5097118"/>
            <a:ext cx="12192000" cy="646331"/>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b="1" dirty="0">
                <a:solidFill>
                  <a:srgbClr val="E0A71A"/>
                </a:solidFill>
              </a:rPr>
              <a:t>Average Cost </a:t>
            </a:r>
            <a:r>
              <a:rPr lang="en-US" dirty="0">
                <a:solidFill>
                  <a:srgbClr val="E0A71A"/>
                </a:solidFill>
              </a:rPr>
              <a:t>= (£720 + £750 + £8</a:t>
            </a:r>
            <a:r>
              <a:rPr lang="en-US" altLang="zh-CN" dirty="0">
                <a:solidFill>
                  <a:srgbClr val="E0A71A"/>
                </a:solidFill>
              </a:rPr>
              <a:t>1</a:t>
            </a:r>
            <a:r>
              <a:rPr lang="en-US" dirty="0">
                <a:solidFill>
                  <a:srgbClr val="E0A71A"/>
                </a:solidFill>
              </a:rPr>
              <a:t>0)/3 = £</a:t>
            </a:r>
            <a:r>
              <a:rPr lang="en-US" altLang="zh-CN" dirty="0">
                <a:solidFill>
                  <a:srgbClr val="E0A71A"/>
                </a:solidFill>
              </a:rPr>
              <a:t>760</a:t>
            </a:r>
            <a:endParaRPr lang="en-US" dirty="0">
              <a:solidFill>
                <a:srgbClr val="E0A71A"/>
              </a:solidFill>
            </a:endParaRPr>
          </a:p>
        </p:txBody>
      </p:sp>
      <p:sp>
        <p:nvSpPr>
          <p:cNvPr id="6" name="Footer Placeholder 5">
            <a:extLst>
              <a:ext uri="{FF2B5EF4-FFF2-40B4-BE49-F238E27FC236}">
                <a16:creationId xmlns:a16="http://schemas.microsoft.com/office/drawing/2014/main" id="{AFF1B965-B636-48EB-8D6C-876154C0FC50}"/>
              </a:ext>
            </a:extLst>
          </p:cNvPr>
          <p:cNvSpPr>
            <a:spLocks noGrp="1"/>
          </p:cNvSpPr>
          <p:nvPr>
            <p:ph type="ftr" sz="quarter" idx="11"/>
          </p:nvPr>
        </p:nvSpPr>
        <p:spPr/>
        <p:txBody>
          <a:bodyPr/>
          <a:lstStyle/>
          <a:p>
            <a:r>
              <a:rPr lang="en-US" dirty="0"/>
              <a:t>Ch6 Inventories | ACT2111 Introductory Financial Accounting (2023)</a:t>
            </a:r>
          </a:p>
        </p:txBody>
      </p:sp>
      <p:sp>
        <p:nvSpPr>
          <p:cNvPr id="7" name="Slide Number Placeholder 6">
            <a:extLst>
              <a:ext uri="{FF2B5EF4-FFF2-40B4-BE49-F238E27FC236}">
                <a16:creationId xmlns:a16="http://schemas.microsoft.com/office/drawing/2014/main" id="{6B04F021-8C09-4B06-B617-FF9A91C8F2E8}"/>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Tree>
    <p:extLst>
      <p:ext uri="{BB962C8B-B14F-4D97-AF65-F5344CB8AC3E}">
        <p14:creationId xmlns:p14="http://schemas.microsoft.com/office/powerpoint/2010/main" val="258734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E268-054E-45FA-A43B-05CD9159F528}"/>
              </a:ext>
            </a:extLst>
          </p:cNvPr>
          <p:cNvSpPr>
            <a:spLocks noGrp="1"/>
          </p:cNvSpPr>
          <p:nvPr>
            <p:ph type="title"/>
          </p:nvPr>
        </p:nvSpPr>
        <p:spPr/>
        <p:txBody>
          <a:bodyPr>
            <a:normAutofit/>
          </a:bodyPr>
          <a:lstStyle/>
          <a:p>
            <a:r>
              <a:rPr lang="en-US" dirty="0"/>
              <a:t>Cost flow assumptions</a:t>
            </a:r>
          </a:p>
        </p:txBody>
      </p:sp>
      <p:sp>
        <p:nvSpPr>
          <p:cNvPr id="3" name="Content Placeholder 2">
            <a:extLst>
              <a:ext uri="{FF2B5EF4-FFF2-40B4-BE49-F238E27FC236}">
                <a16:creationId xmlns:a16="http://schemas.microsoft.com/office/drawing/2014/main" id="{CDE85744-8BDA-4A9C-9C9B-01CB83E3A948}"/>
              </a:ext>
            </a:extLst>
          </p:cNvPr>
          <p:cNvSpPr>
            <a:spLocks noGrp="1"/>
          </p:cNvSpPr>
          <p:nvPr>
            <p:ph sz="quarter" idx="13"/>
          </p:nvPr>
        </p:nvSpPr>
        <p:spPr/>
        <p:txBody>
          <a:bodyPr>
            <a:normAutofit/>
          </a:bodyPr>
          <a:lstStyle/>
          <a:p>
            <a:r>
              <a:rPr lang="en-US" dirty="0"/>
              <a:t>To demonstrate the two cost flow methods, we will use a </a:t>
            </a:r>
            <a:r>
              <a:rPr lang="en-US" b="1" dirty="0"/>
              <a:t>periodic inventory system</a:t>
            </a:r>
          </a:p>
          <a:p>
            <a:pPr lvl="1"/>
            <a:r>
              <a:rPr lang="en-US" sz="4400" dirty="0"/>
              <a:t>We assume a periodic system because very few companies use perpetual FIFO or average-cost to cost their inventory and related cost of goods sold</a:t>
            </a:r>
          </a:p>
          <a:p>
            <a:pPr lvl="1"/>
            <a:r>
              <a:rPr lang="en-US" sz="4400" dirty="0"/>
              <a:t>Companies that use </a:t>
            </a:r>
            <a:r>
              <a:rPr lang="en-US" sz="4400" b="1" dirty="0"/>
              <a:t>perpetual systems </a:t>
            </a:r>
            <a:r>
              <a:rPr lang="en-US" sz="4400" dirty="0"/>
              <a:t>often use an assumed cost (called a standard cost) to record cost of goods sold at the time of sale. Then, at the end of the period when they count their inventory, they recalculate cost of goods sold using periodic FIFO or average-cost as shown in this chapter and adjust cost of goods sold to this recalculated number</a:t>
            </a:r>
          </a:p>
          <a:p>
            <a:r>
              <a:rPr lang="en-US" dirty="0"/>
              <a:t>Companies selects the appropriate cost flow method</a:t>
            </a:r>
          </a:p>
          <a:p>
            <a:pPr lvl="1"/>
            <a:r>
              <a:rPr lang="en-US" sz="4400" dirty="0"/>
              <a:t>First-in, first-out (FIFO)</a:t>
            </a:r>
          </a:p>
          <a:p>
            <a:pPr lvl="1"/>
            <a:r>
              <a:rPr lang="en-US" sz="4400" dirty="0"/>
              <a:t>Average-cost</a:t>
            </a:r>
          </a:p>
          <a:p>
            <a:pPr lvl="1"/>
            <a:r>
              <a:rPr lang="en-US" sz="4400" dirty="0"/>
              <a:t>Last-in, first-out (LIFO) </a:t>
            </a:r>
            <a:r>
              <a:rPr lang="en-US" sz="4400" i="1" dirty="0">
                <a:solidFill>
                  <a:schemeClr val="accent1"/>
                </a:solidFill>
              </a:rPr>
              <a:t>not required in this chapter</a:t>
            </a:r>
            <a:endParaRPr lang="en-US" dirty="0"/>
          </a:p>
        </p:txBody>
      </p:sp>
      <p:sp>
        <p:nvSpPr>
          <p:cNvPr id="4" name="Footer Placeholder 3">
            <a:extLst>
              <a:ext uri="{FF2B5EF4-FFF2-40B4-BE49-F238E27FC236}">
                <a16:creationId xmlns:a16="http://schemas.microsoft.com/office/drawing/2014/main" id="{F82FEDD8-A6D7-4E7F-B471-372A362190FE}"/>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3B8E1862-11E6-4A02-86E5-3A138ABD8E5F}"/>
              </a:ext>
            </a:extLst>
          </p:cNvPr>
          <p:cNvSpPr>
            <a:spLocks noGrp="1"/>
          </p:cNvSpPr>
          <p:nvPr>
            <p:ph type="sldNum" sz="quarter" idx="12"/>
          </p:nvPr>
        </p:nvSpPr>
        <p:spPr/>
        <p:txBody>
          <a:bodyPr/>
          <a:lstStyle/>
          <a:p>
            <a:fld id="{EBE3AD81-3AD4-9C46-856E-C08CF1183C60}" type="slidenum">
              <a:rPr lang="en-US" smtClean="0"/>
              <a:pPr/>
              <a:t>18</a:t>
            </a:fld>
            <a:endParaRPr lang="en-US" dirty="0"/>
          </a:p>
        </p:txBody>
      </p:sp>
    </p:spTree>
    <p:extLst>
      <p:ext uri="{BB962C8B-B14F-4D97-AF65-F5344CB8AC3E}">
        <p14:creationId xmlns:p14="http://schemas.microsoft.com/office/powerpoint/2010/main" val="369354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E92EE04-53CF-47D9-ADF1-9024262A139F}"/>
              </a:ext>
            </a:extLst>
          </p:cNvPr>
          <p:cNvSpPr/>
          <p:nvPr/>
        </p:nvSpPr>
        <p:spPr>
          <a:xfrm>
            <a:off x="4495977" y="10752367"/>
            <a:ext cx="18795823" cy="161108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emium Vector | Warehouse inventory and delivery workers modern flat style  vector illustration isolated on white background">
            <a:extLst>
              <a:ext uri="{FF2B5EF4-FFF2-40B4-BE49-F238E27FC236}">
                <a16:creationId xmlns:a16="http://schemas.microsoft.com/office/drawing/2014/main" id="{A4AC0852-7291-48CC-926C-DBFEC7FB1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352547"/>
            <a:ext cx="6334651" cy="6334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DFED8F-049E-41C7-9439-E642322DD1AF}"/>
              </a:ext>
            </a:extLst>
          </p:cNvPr>
          <p:cNvSpPr>
            <a:spLocks noGrp="1"/>
          </p:cNvSpPr>
          <p:nvPr>
            <p:ph type="title"/>
          </p:nvPr>
        </p:nvSpPr>
        <p:spPr/>
        <p:txBody>
          <a:bodyPr/>
          <a:lstStyle/>
          <a:p>
            <a:r>
              <a:rPr lang="en-US" dirty="0"/>
              <a:t>Cost flow assumptions – a comprehensive example</a:t>
            </a:r>
          </a:p>
        </p:txBody>
      </p:sp>
      <p:pic>
        <p:nvPicPr>
          <p:cNvPr id="5" name="Picture 4">
            <a:extLst>
              <a:ext uri="{FF2B5EF4-FFF2-40B4-BE49-F238E27FC236}">
                <a16:creationId xmlns:a16="http://schemas.microsoft.com/office/drawing/2014/main" id="{AFFFA33D-0A04-46D4-9980-9471C9970BC6}"/>
              </a:ext>
            </a:extLst>
          </p:cNvPr>
          <p:cNvPicPr>
            <a:picLocks noChangeAspect="1"/>
          </p:cNvPicPr>
          <p:nvPr/>
        </p:nvPicPr>
        <p:blipFill>
          <a:blip r:embed="rId3"/>
          <a:stretch>
            <a:fillRect/>
          </a:stretch>
        </p:blipFill>
        <p:spPr>
          <a:xfrm>
            <a:off x="4495977" y="2330379"/>
            <a:ext cx="18795824" cy="7249050"/>
          </a:xfrm>
          <a:prstGeom prst="rect">
            <a:avLst/>
          </a:prstGeom>
        </p:spPr>
      </p:pic>
      <p:sp>
        <p:nvSpPr>
          <p:cNvPr id="8" name="TextBox 7">
            <a:extLst>
              <a:ext uri="{FF2B5EF4-FFF2-40B4-BE49-F238E27FC236}">
                <a16:creationId xmlns:a16="http://schemas.microsoft.com/office/drawing/2014/main" id="{F21A6D78-ADED-4849-BCB6-C9F4DEEE4D4D}"/>
              </a:ext>
            </a:extLst>
          </p:cNvPr>
          <p:cNvSpPr txBox="1"/>
          <p:nvPr/>
        </p:nvSpPr>
        <p:spPr>
          <a:xfrm>
            <a:off x="5127260" y="11152054"/>
            <a:ext cx="17533258" cy="769441"/>
          </a:xfrm>
          <a:prstGeom prst="rect">
            <a:avLst/>
          </a:prstGeom>
          <a:noFill/>
        </p:spPr>
        <p:txBody>
          <a:bodyPr wrap="square">
            <a:spAutoFit/>
          </a:bodyPr>
          <a:lstStyle/>
          <a:p>
            <a:pPr algn="ctr"/>
            <a:r>
              <a:rPr lang="en-US" sz="4400" b="1" i="0" u="none" strike="noStrike" baseline="0" dirty="0">
                <a:solidFill>
                  <a:srgbClr val="000000"/>
                </a:solidFill>
                <a:latin typeface="SourceSansPro-Bold"/>
              </a:rPr>
              <a:t>(Beginning Inventory </a:t>
            </a:r>
            <a:r>
              <a:rPr lang="en-US" sz="4400" b="1" i="0" u="none" strike="noStrike" baseline="0" dirty="0">
                <a:solidFill>
                  <a:srgbClr val="000000"/>
                </a:solidFill>
                <a:latin typeface="STIX-Bold"/>
              </a:rPr>
              <a:t>+ </a:t>
            </a:r>
            <a:r>
              <a:rPr lang="en-US" sz="4400" b="1" i="0" u="none" strike="noStrike" baseline="0" dirty="0">
                <a:solidFill>
                  <a:srgbClr val="000000"/>
                </a:solidFill>
                <a:latin typeface="SourceSansPro-Bold"/>
              </a:rPr>
              <a:t>Purchases) </a:t>
            </a:r>
            <a:r>
              <a:rPr lang="en-US" sz="4400" b="1" i="0" u="none" strike="noStrike" baseline="0" dirty="0">
                <a:solidFill>
                  <a:srgbClr val="000000"/>
                </a:solidFill>
                <a:latin typeface="STIX-Bold"/>
              </a:rPr>
              <a:t>− </a:t>
            </a:r>
            <a:r>
              <a:rPr lang="en-US" sz="4400" b="1" i="0" u="none" strike="noStrike" baseline="0" dirty="0">
                <a:solidFill>
                  <a:srgbClr val="000000"/>
                </a:solidFill>
                <a:latin typeface="SourceSansPro-Bold"/>
              </a:rPr>
              <a:t>Ending Inventory </a:t>
            </a:r>
            <a:r>
              <a:rPr lang="en-US" sz="4400" b="1" i="0" u="none" strike="noStrike" baseline="0" dirty="0">
                <a:solidFill>
                  <a:srgbClr val="000000"/>
                </a:solidFill>
                <a:latin typeface="STIX-Bold"/>
              </a:rPr>
              <a:t>= </a:t>
            </a:r>
            <a:r>
              <a:rPr lang="en-US" sz="4400" b="1" i="0" u="none" strike="noStrike" baseline="0" dirty="0">
                <a:solidFill>
                  <a:srgbClr val="B11117"/>
                </a:solidFill>
                <a:latin typeface="SourceSansPro-Bold"/>
              </a:rPr>
              <a:t>Cost of Goods Sold</a:t>
            </a:r>
            <a:endParaRPr lang="en-US" sz="4400" dirty="0"/>
          </a:p>
        </p:txBody>
      </p:sp>
      <p:pic>
        <p:nvPicPr>
          <p:cNvPr id="3" name="Picture 4" descr="Agente de Compras en China | Agente de Compras en China | Agencia de  Compras en China">
            <a:extLst>
              <a:ext uri="{FF2B5EF4-FFF2-40B4-BE49-F238E27FC236}">
                <a16:creationId xmlns:a16="http://schemas.microsoft.com/office/drawing/2014/main" id="{4FA05C10-03E1-41FF-AEE7-0207B1984C5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465246" y="7324946"/>
            <a:ext cx="4086678" cy="265417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B875C0D3-9CE8-49D8-BA88-EEC6866DF756}"/>
              </a:ext>
            </a:extLst>
          </p:cNvPr>
          <p:cNvSpPr>
            <a:spLocks noGrp="1"/>
          </p:cNvSpPr>
          <p:nvPr>
            <p:ph type="ftr" sz="quarter" idx="11"/>
          </p:nvPr>
        </p:nvSpPr>
        <p:spPr/>
        <p:txBody>
          <a:bodyPr/>
          <a:lstStyle/>
          <a:p>
            <a:r>
              <a:rPr lang="en-US" dirty="0"/>
              <a:t>Ch6 Inventories | ACT2111 Introductory Financial Accounting (2023)</a:t>
            </a:r>
          </a:p>
        </p:txBody>
      </p:sp>
      <p:sp>
        <p:nvSpPr>
          <p:cNvPr id="11" name="Slide Number Placeholder 10">
            <a:extLst>
              <a:ext uri="{FF2B5EF4-FFF2-40B4-BE49-F238E27FC236}">
                <a16:creationId xmlns:a16="http://schemas.microsoft.com/office/drawing/2014/main" id="{5C8562C3-22B2-4B3B-AC21-FFF72045351D}"/>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Tree>
    <p:extLst>
      <p:ext uri="{BB962C8B-B14F-4D97-AF65-F5344CB8AC3E}">
        <p14:creationId xmlns:p14="http://schemas.microsoft.com/office/powerpoint/2010/main" val="230142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7622-BFA6-4E51-93C8-8F4C87949927}"/>
              </a:ext>
            </a:extLst>
          </p:cNvPr>
          <p:cNvSpPr>
            <a:spLocks noGrp="1"/>
          </p:cNvSpPr>
          <p:nvPr>
            <p:ph type="title"/>
          </p:nvPr>
        </p:nvSpPr>
        <p:spPr/>
        <p:txBody>
          <a:bodyPr>
            <a:normAutofit/>
          </a:bodyPr>
          <a:lstStyle/>
          <a:p>
            <a:r>
              <a:rPr lang="en-US" dirty="0"/>
              <a:t>Review of Ch5</a:t>
            </a:r>
          </a:p>
        </p:txBody>
      </p:sp>
      <p:sp>
        <p:nvSpPr>
          <p:cNvPr id="3" name="Footer Placeholder 2">
            <a:extLst>
              <a:ext uri="{FF2B5EF4-FFF2-40B4-BE49-F238E27FC236}">
                <a16:creationId xmlns:a16="http://schemas.microsoft.com/office/drawing/2014/main" id="{0F791EED-4040-4CB8-B83D-183FF62F2185}"/>
              </a:ext>
            </a:extLst>
          </p:cNvPr>
          <p:cNvSpPr>
            <a:spLocks noGrp="1"/>
          </p:cNvSpPr>
          <p:nvPr>
            <p:ph type="ftr" sz="quarter" idx="11"/>
          </p:nvPr>
        </p:nvSpPr>
        <p:spPr/>
        <p:txBody>
          <a:bodyPr/>
          <a:lstStyle/>
          <a:p>
            <a:r>
              <a:rPr lang="en-US" dirty="0"/>
              <a:t>Ch6 Inventories | ACT2111 Introductory Financial Accounting (2023)</a:t>
            </a:r>
          </a:p>
        </p:txBody>
      </p:sp>
      <p:sp>
        <p:nvSpPr>
          <p:cNvPr id="4" name="Slide Number Placeholder 3">
            <a:extLst>
              <a:ext uri="{FF2B5EF4-FFF2-40B4-BE49-F238E27FC236}">
                <a16:creationId xmlns:a16="http://schemas.microsoft.com/office/drawing/2014/main" id="{9F62AE09-D3CD-44A0-89C8-EC930705D8F8}"/>
              </a:ext>
            </a:extLst>
          </p:cNvPr>
          <p:cNvSpPr>
            <a:spLocks noGrp="1"/>
          </p:cNvSpPr>
          <p:nvPr>
            <p:ph type="sldNum" sz="quarter" idx="12"/>
          </p:nvPr>
        </p:nvSpPr>
        <p:spPr/>
        <p:txBody>
          <a:bodyPr/>
          <a:lstStyle/>
          <a:p>
            <a:fld id="{EBE3AD81-3AD4-9C46-856E-C08CF1183C60}" type="slidenum">
              <a:rPr lang="en-US" smtClean="0"/>
              <a:pPr/>
              <a:t>2</a:t>
            </a:fld>
            <a:endParaRPr lang="en-US" dirty="0"/>
          </a:p>
        </p:txBody>
      </p:sp>
      <p:pic>
        <p:nvPicPr>
          <p:cNvPr id="5" name="Picture 2" descr="Imágenes de Negocio Local | Vectores, fotos de stock y PSD gratuitos">
            <a:extLst>
              <a:ext uri="{FF2B5EF4-FFF2-40B4-BE49-F238E27FC236}">
                <a16:creationId xmlns:a16="http://schemas.microsoft.com/office/drawing/2014/main" id="{FAFAA0D5-D82B-4DBC-A35A-923F94279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0" y="489622"/>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emium Vector | Businessman checking packages.">
            <a:extLst>
              <a:ext uri="{FF2B5EF4-FFF2-40B4-BE49-F238E27FC236}">
                <a16:creationId xmlns:a16="http://schemas.microsoft.com/office/drawing/2014/main" id="{7C4BFC69-E096-4ACA-B445-302857FE8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01350"/>
            <a:ext cx="59626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Free Vector | Big family icons set">
            <a:extLst>
              <a:ext uri="{FF2B5EF4-FFF2-40B4-BE49-F238E27FC236}">
                <a16:creationId xmlns:a16="http://schemas.microsoft.com/office/drawing/2014/main" id="{1EA75A34-BB2E-405D-9451-61B2B0DF4EC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881950" y="1801350"/>
            <a:ext cx="5619384" cy="42100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3BB4C60-4B3E-4AA7-A733-72B8E138394D}"/>
              </a:ext>
            </a:extLst>
          </p:cNvPr>
          <p:cNvSpPr/>
          <p:nvPr/>
        </p:nvSpPr>
        <p:spPr>
          <a:xfrm>
            <a:off x="6255657" y="2832318"/>
            <a:ext cx="2951843" cy="214811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accent1"/>
                </a:solidFill>
              </a:rPr>
              <a:t>Purchases</a:t>
            </a:r>
            <a:endParaRPr lang="en-US" sz="4000" b="1" dirty="0"/>
          </a:p>
        </p:txBody>
      </p:sp>
      <p:sp>
        <p:nvSpPr>
          <p:cNvPr id="9" name="Arrow: Right 8">
            <a:extLst>
              <a:ext uri="{FF2B5EF4-FFF2-40B4-BE49-F238E27FC236}">
                <a16:creationId xmlns:a16="http://schemas.microsoft.com/office/drawing/2014/main" id="{0998E8FD-D7C2-47ED-8F44-4C96F3FFB3F2}"/>
              </a:ext>
            </a:extLst>
          </p:cNvPr>
          <p:cNvSpPr/>
          <p:nvPr/>
        </p:nvSpPr>
        <p:spPr>
          <a:xfrm>
            <a:off x="15170150" y="2832318"/>
            <a:ext cx="2951843" cy="2148114"/>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Sales</a:t>
            </a:r>
          </a:p>
        </p:txBody>
      </p:sp>
      <p:pic>
        <p:nvPicPr>
          <p:cNvPr id="11" name="Picture 10">
            <a:extLst>
              <a:ext uri="{FF2B5EF4-FFF2-40B4-BE49-F238E27FC236}">
                <a16:creationId xmlns:a16="http://schemas.microsoft.com/office/drawing/2014/main" id="{973AE3C2-47E2-43AE-94B6-CE460A6BD6DE}"/>
              </a:ext>
            </a:extLst>
          </p:cNvPr>
          <p:cNvPicPr>
            <a:picLocks noChangeAspect="1"/>
          </p:cNvPicPr>
          <p:nvPr/>
        </p:nvPicPr>
        <p:blipFill rotWithShape="1">
          <a:blip r:embed="rId6"/>
          <a:srcRect l="19871" b="40315"/>
          <a:stretch/>
        </p:blipFill>
        <p:spPr>
          <a:xfrm>
            <a:off x="12594016" y="7525331"/>
            <a:ext cx="11055954" cy="4946275"/>
          </a:xfrm>
          <a:prstGeom prst="rect">
            <a:avLst/>
          </a:prstGeom>
        </p:spPr>
      </p:pic>
      <p:grpSp>
        <p:nvGrpSpPr>
          <p:cNvPr id="12" name="Group 11">
            <a:extLst>
              <a:ext uri="{FF2B5EF4-FFF2-40B4-BE49-F238E27FC236}">
                <a16:creationId xmlns:a16="http://schemas.microsoft.com/office/drawing/2014/main" id="{D5506F45-3821-46DE-9572-4A9062F76AAC}"/>
              </a:ext>
            </a:extLst>
          </p:cNvPr>
          <p:cNvGrpSpPr/>
          <p:nvPr/>
        </p:nvGrpSpPr>
        <p:grpSpPr>
          <a:xfrm>
            <a:off x="791124" y="7519253"/>
            <a:ext cx="11180298" cy="3704882"/>
            <a:chOff x="791123" y="6727745"/>
            <a:chExt cx="11277387" cy="3737055"/>
          </a:xfrm>
        </p:grpSpPr>
        <p:pic>
          <p:nvPicPr>
            <p:cNvPr id="10" name="Picture 9">
              <a:extLst>
                <a:ext uri="{FF2B5EF4-FFF2-40B4-BE49-F238E27FC236}">
                  <a16:creationId xmlns:a16="http://schemas.microsoft.com/office/drawing/2014/main" id="{6CBFE0CB-5A1B-42AD-87F6-3E6F6A1A6975}"/>
                </a:ext>
              </a:extLst>
            </p:cNvPr>
            <p:cNvPicPr>
              <a:picLocks noChangeAspect="1"/>
            </p:cNvPicPr>
            <p:nvPr/>
          </p:nvPicPr>
          <p:blipFill rotWithShape="1">
            <a:blip r:embed="rId6"/>
            <a:srcRect l="18461" t="60607" b="-286"/>
            <a:stretch/>
          </p:blipFill>
          <p:spPr>
            <a:xfrm>
              <a:off x="791123" y="7168617"/>
              <a:ext cx="11277387" cy="3296183"/>
            </a:xfrm>
            <a:prstGeom prst="rect">
              <a:avLst/>
            </a:prstGeom>
          </p:spPr>
        </p:pic>
        <p:pic>
          <p:nvPicPr>
            <p:cNvPr id="56" name="Picture 55">
              <a:extLst>
                <a:ext uri="{FF2B5EF4-FFF2-40B4-BE49-F238E27FC236}">
                  <a16:creationId xmlns:a16="http://schemas.microsoft.com/office/drawing/2014/main" id="{F13BD2CA-DDBB-491C-AFC9-288747892916}"/>
                </a:ext>
              </a:extLst>
            </p:cNvPr>
            <p:cNvPicPr>
              <a:picLocks noChangeAspect="1"/>
            </p:cNvPicPr>
            <p:nvPr/>
          </p:nvPicPr>
          <p:blipFill rotWithShape="1">
            <a:blip r:embed="rId6"/>
            <a:srcRect l="19871" t="1" b="94354"/>
            <a:stretch/>
          </p:blipFill>
          <p:spPr>
            <a:xfrm>
              <a:off x="1012556" y="6727745"/>
              <a:ext cx="11055954" cy="467806"/>
            </a:xfrm>
            <a:prstGeom prst="rect">
              <a:avLst/>
            </a:prstGeom>
          </p:spPr>
        </p:pic>
      </p:grpSp>
      <p:sp>
        <p:nvSpPr>
          <p:cNvPr id="14" name="Rectangle 13">
            <a:extLst>
              <a:ext uri="{FF2B5EF4-FFF2-40B4-BE49-F238E27FC236}">
                <a16:creationId xmlns:a16="http://schemas.microsoft.com/office/drawing/2014/main" id="{3AED35FE-33D6-4A96-8F0F-718DCCB3251B}"/>
              </a:ext>
            </a:extLst>
          </p:cNvPr>
          <p:cNvSpPr/>
          <p:nvPr/>
        </p:nvSpPr>
        <p:spPr>
          <a:xfrm>
            <a:off x="915468" y="7471257"/>
            <a:ext cx="11055954" cy="3752878"/>
          </a:xfrm>
          <a:prstGeom prst="rect">
            <a:avLst/>
          </a:prstGeom>
          <a:noFill/>
          <a:ln w="57150">
            <a:solidFill>
              <a:srgbClr val="B9C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2A6AB8F-A4BC-453B-83C2-1C0211E8E94D}"/>
              </a:ext>
            </a:extLst>
          </p:cNvPr>
          <p:cNvSpPr/>
          <p:nvPr/>
        </p:nvSpPr>
        <p:spPr>
          <a:xfrm>
            <a:off x="12506748" y="7471256"/>
            <a:ext cx="11180298" cy="5024413"/>
          </a:xfrm>
          <a:prstGeom prst="rect">
            <a:avLst/>
          </a:prstGeom>
          <a:noFill/>
          <a:ln w="57150">
            <a:solidFill>
              <a:srgbClr val="FCCD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80CFB2C-BCF7-4E69-A3EC-4156CC63E299}"/>
              </a:ext>
            </a:extLst>
          </p:cNvPr>
          <p:cNvSpPr txBox="1"/>
          <p:nvPr/>
        </p:nvSpPr>
        <p:spPr>
          <a:xfrm>
            <a:off x="6093995" y="6467933"/>
            <a:ext cx="12187988" cy="646331"/>
          </a:xfrm>
          <a:prstGeom prst="rect">
            <a:avLst/>
          </a:prstGeom>
          <a:noFill/>
        </p:spPr>
        <p:txBody>
          <a:bodyPr wrap="square">
            <a:spAutoFit/>
          </a:bodyPr>
          <a:lstStyle/>
          <a:p>
            <a:pPr algn="ctr"/>
            <a:r>
              <a:rPr lang="en-US" dirty="0"/>
              <a:t>Recording entries under a </a:t>
            </a:r>
            <a:r>
              <a:rPr lang="en-US" b="1" dirty="0"/>
              <a:t>perpetual inventory system</a:t>
            </a:r>
          </a:p>
        </p:txBody>
      </p:sp>
    </p:spTree>
    <p:extLst>
      <p:ext uri="{BB962C8B-B14F-4D97-AF65-F5344CB8AC3E}">
        <p14:creationId xmlns:p14="http://schemas.microsoft.com/office/powerpoint/2010/main" val="3585450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848D-D659-4746-866B-1C1F6BE7EBC1}"/>
              </a:ext>
            </a:extLst>
          </p:cNvPr>
          <p:cNvSpPr>
            <a:spLocks noGrp="1"/>
          </p:cNvSpPr>
          <p:nvPr>
            <p:ph type="title"/>
          </p:nvPr>
        </p:nvSpPr>
        <p:spPr>
          <a:xfrm>
            <a:off x="990600" y="730253"/>
            <a:ext cx="9304639" cy="1327149"/>
          </a:xfrm>
        </p:spPr>
        <p:txBody>
          <a:bodyPr>
            <a:normAutofit fontScale="90000"/>
          </a:bodyPr>
          <a:lstStyle/>
          <a:p>
            <a:r>
              <a:rPr lang="en-US" dirty="0"/>
              <a:t>Cost flow assumptions – FIFO</a:t>
            </a:r>
          </a:p>
        </p:txBody>
      </p:sp>
      <p:pic>
        <p:nvPicPr>
          <p:cNvPr id="5" name="Picture 4">
            <a:extLst>
              <a:ext uri="{FF2B5EF4-FFF2-40B4-BE49-F238E27FC236}">
                <a16:creationId xmlns:a16="http://schemas.microsoft.com/office/drawing/2014/main" id="{70285336-F79E-4900-88DF-66777781669D}"/>
              </a:ext>
            </a:extLst>
          </p:cNvPr>
          <p:cNvPicPr>
            <a:picLocks noChangeAspect="1"/>
          </p:cNvPicPr>
          <p:nvPr/>
        </p:nvPicPr>
        <p:blipFill>
          <a:blip r:embed="rId3"/>
          <a:stretch>
            <a:fillRect/>
          </a:stretch>
        </p:blipFill>
        <p:spPr>
          <a:xfrm>
            <a:off x="10295239" y="0"/>
            <a:ext cx="14082411" cy="13716000"/>
          </a:xfrm>
          <a:prstGeom prst="rect">
            <a:avLst/>
          </a:prstGeom>
        </p:spPr>
      </p:pic>
      <p:pic>
        <p:nvPicPr>
          <p:cNvPr id="7" name="Picture 4" descr="Box parcel icon isometric style Royalty Free Vector Image">
            <a:extLst>
              <a:ext uri="{FF2B5EF4-FFF2-40B4-BE49-F238E27FC236}">
                <a16:creationId xmlns:a16="http://schemas.microsoft.com/office/drawing/2014/main" id="{7960A485-8DC0-473D-B940-9FD03A95226F}"/>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2787655"/>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ox parcel icon isometric style Royalty Free Vector Image">
            <a:extLst>
              <a:ext uri="{FF2B5EF4-FFF2-40B4-BE49-F238E27FC236}">
                <a16:creationId xmlns:a16="http://schemas.microsoft.com/office/drawing/2014/main" id="{E382E158-DE7C-40E5-B7E5-1ACFC77D4E0D}"/>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526959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ox parcel icon isometric style Royalty Free Vector Image">
            <a:extLst>
              <a:ext uri="{FF2B5EF4-FFF2-40B4-BE49-F238E27FC236}">
                <a16:creationId xmlns:a16="http://schemas.microsoft.com/office/drawing/2014/main" id="{B05C14C7-7BC0-42CA-85C0-9796957E8331}"/>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526959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ox parcel icon isometric style Royalty Free Vector Image">
            <a:extLst>
              <a:ext uri="{FF2B5EF4-FFF2-40B4-BE49-F238E27FC236}">
                <a16:creationId xmlns:a16="http://schemas.microsoft.com/office/drawing/2014/main" id="{945E8D36-F234-43F3-97B4-349BB640D815}"/>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7751539"/>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ox parcel icon isometric style Royalty Free Vector Image">
            <a:extLst>
              <a:ext uri="{FF2B5EF4-FFF2-40B4-BE49-F238E27FC236}">
                <a16:creationId xmlns:a16="http://schemas.microsoft.com/office/drawing/2014/main" id="{241ABF2A-36E7-457D-BB64-F08AC62EA00C}"/>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7751539"/>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ox parcel icon isometric style Royalty Free Vector Image">
            <a:extLst>
              <a:ext uri="{FF2B5EF4-FFF2-40B4-BE49-F238E27FC236}">
                <a16:creationId xmlns:a16="http://schemas.microsoft.com/office/drawing/2014/main" id="{D2906AD1-C56C-4155-9C52-96AFA7D1C80F}"/>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ox parcel icon isometric style Royalty Free Vector Image">
            <a:extLst>
              <a:ext uri="{FF2B5EF4-FFF2-40B4-BE49-F238E27FC236}">
                <a16:creationId xmlns:a16="http://schemas.microsoft.com/office/drawing/2014/main" id="{C3560FEA-7F81-4AC8-A27B-084B7E573765}"/>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ox parcel icon isometric style Royalty Free Vector Image">
            <a:extLst>
              <a:ext uri="{FF2B5EF4-FFF2-40B4-BE49-F238E27FC236}">
                <a16:creationId xmlns:a16="http://schemas.microsoft.com/office/drawing/2014/main" id="{850F8939-D817-4116-B04F-B2B5A4D59A2E}"/>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49405"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ox parcel icon isometric style Royalty Free Vector Image">
            <a:extLst>
              <a:ext uri="{FF2B5EF4-FFF2-40B4-BE49-F238E27FC236}">
                <a16:creationId xmlns:a16="http://schemas.microsoft.com/office/drawing/2014/main" id="{F3C07B11-572B-4F30-8ABA-8D2B45F1EB08}"/>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7146892"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ox parcel icon isometric style Royalty Free Vector Image">
            <a:extLst>
              <a:ext uri="{FF2B5EF4-FFF2-40B4-BE49-F238E27FC236}">
                <a16:creationId xmlns:a16="http://schemas.microsoft.com/office/drawing/2014/main" id="{3840EECE-FED3-46C2-8B0E-9DD09958ECC6}"/>
              </a:ext>
            </a:extLst>
          </p:cNvPr>
          <p:cNvPicPr>
            <a:picLocks noChangeAspect="1" noChangeArrowheads="1"/>
          </p:cNvPicPr>
          <p:nvPr/>
        </p:nvPicPr>
        <p:blipFill rotWithShape="1">
          <a:blip r:embed="rId4" cstate="email">
            <a:duotone>
              <a:prstClr val="black"/>
              <a:srgbClr val="8FCFB6">
                <a:tint val="45000"/>
                <a:satMod val="400000"/>
              </a:srgbClr>
            </a:duotone>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49404" y="7751538"/>
            <a:ext cx="1197487" cy="116760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C739558-5E66-4326-9EA2-6E8E30DA0E99}"/>
              </a:ext>
            </a:extLst>
          </p:cNvPr>
          <p:cNvGrpSpPr/>
          <p:nvPr/>
        </p:nvGrpSpPr>
        <p:grpSpPr>
          <a:xfrm>
            <a:off x="4463455" y="2407381"/>
            <a:ext cx="1901467" cy="807061"/>
            <a:chOff x="1463276" y="6121859"/>
            <a:chExt cx="1901467" cy="807061"/>
          </a:xfrm>
        </p:grpSpPr>
        <p:grpSp>
          <p:nvGrpSpPr>
            <p:cNvPr id="18" name="Group 17">
              <a:extLst>
                <a:ext uri="{FF2B5EF4-FFF2-40B4-BE49-F238E27FC236}">
                  <a16:creationId xmlns:a16="http://schemas.microsoft.com/office/drawing/2014/main" id="{2130BCEF-A8FD-4C6D-96CF-800F4111B06A}"/>
                </a:ext>
              </a:extLst>
            </p:cNvPr>
            <p:cNvGrpSpPr/>
            <p:nvPr/>
          </p:nvGrpSpPr>
          <p:grpSpPr>
            <a:xfrm rot="21206142">
              <a:off x="1463276" y="6121859"/>
              <a:ext cx="1901467" cy="807061"/>
              <a:chOff x="-1644639" y="1523318"/>
              <a:chExt cx="1901467" cy="807061"/>
            </a:xfrm>
          </p:grpSpPr>
          <p:sp>
            <p:nvSpPr>
              <p:cNvPr id="20" name="Arrow: Pentagon 19">
                <a:extLst>
                  <a:ext uri="{FF2B5EF4-FFF2-40B4-BE49-F238E27FC236}">
                    <a16:creationId xmlns:a16="http://schemas.microsoft.com/office/drawing/2014/main" id="{5FBD74AE-F45F-4DC2-A377-8FCC8AA80566}"/>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EAC4B78-C6B7-4A73-8408-85272333194E}"/>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HK$100</a:t>
                </a:r>
                <a:endParaRPr lang="en-US" dirty="0">
                  <a:solidFill>
                    <a:srgbClr val="000000"/>
                  </a:solidFill>
                </a:endParaRPr>
              </a:p>
            </p:txBody>
          </p:sp>
        </p:grpSp>
        <p:sp>
          <p:nvSpPr>
            <p:cNvPr id="19" name="Oval 18">
              <a:extLst>
                <a:ext uri="{FF2B5EF4-FFF2-40B4-BE49-F238E27FC236}">
                  <a16:creationId xmlns:a16="http://schemas.microsoft.com/office/drawing/2014/main" id="{8A8A90BA-D7C7-4D19-BE3A-93CF657C026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9D64774-C8E8-432F-9E3F-1080DD7E3B02}"/>
              </a:ext>
            </a:extLst>
          </p:cNvPr>
          <p:cNvGrpSpPr/>
          <p:nvPr/>
        </p:nvGrpSpPr>
        <p:grpSpPr>
          <a:xfrm>
            <a:off x="5752044" y="4934850"/>
            <a:ext cx="1901467" cy="807061"/>
            <a:chOff x="1463276" y="6121859"/>
            <a:chExt cx="1901467" cy="807061"/>
          </a:xfrm>
        </p:grpSpPr>
        <p:grpSp>
          <p:nvGrpSpPr>
            <p:cNvPr id="23" name="Group 22">
              <a:extLst>
                <a:ext uri="{FF2B5EF4-FFF2-40B4-BE49-F238E27FC236}">
                  <a16:creationId xmlns:a16="http://schemas.microsoft.com/office/drawing/2014/main" id="{A5CF4D0D-AC55-4413-A288-CEE5448A0063}"/>
                </a:ext>
              </a:extLst>
            </p:cNvPr>
            <p:cNvGrpSpPr/>
            <p:nvPr/>
          </p:nvGrpSpPr>
          <p:grpSpPr>
            <a:xfrm rot="21206142">
              <a:off x="1463276" y="6121859"/>
              <a:ext cx="1901467" cy="807061"/>
              <a:chOff x="-1644639" y="1523318"/>
              <a:chExt cx="1901467" cy="807061"/>
            </a:xfrm>
          </p:grpSpPr>
          <p:sp>
            <p:nvSpPr>
              <p:cNvPr id="25" name="Arrow: Pentagon 24">
                <a:extLst>
                  <a:ext uri="{FF2B5EF4-FFF2-40B4-BE49-F238E27FC236}">
                    <a16:creationId xmlns:a16="http://schemas.microsoft.com/office/drawing/2014/main" id="{BBFB49DA-11D4-451E-8DA2-2F56A8A58A18}"/>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3AA18-E5D6-4AD1-BE33-E4D479FF26ED}"/>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HK$110</a:t>
                </a:r>
                <a:endParaRPr lang="en-US" dirty="0">
                  <a:solidFill>
                    <a:srgbClr val="000000"/>
                  </a:solidFill>
                </a:endParaRPr>
              </a:p>
            </p:txBody>
          </p:sp>
        </p:grpSp>
        <p:sp>
          <p:nvSpPr>
            <p:cNvPr id="24" name="Oval 23">
              <a:extLst>
                <a:ext uri="{FF2B5EF4-FFF2-40B4-BE49-F238E27FC236}">
                  <a16:creationId xmlns:a16="http://schemas.microsoft.com/office/drawing/2014/main" id="{8AF1029A-B24F-4EF3-A6C5-51FF4A81A299}"/>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F02FB50-9B61-4E87-AE3C-D0484B4D5A99}"/>
              </a:ext>
            </a:extLst>
          </p:cNvPr>
          <p:cNvGrpSpPr/>
          <p:nvPr/>
        </p:nvGrpSpPr>
        <p:grpSpPr>
          <a:xfrm>
            <a:off x="6794901" y="7348008"/>
            <a:ext cx="1901467" cy="807061"/>
            <a:chOff x="1463276" y="6121859"/>
            <a:chExt cx="1901467" cy="807061"/>
          </a:xfrm>
        </p:grpSpPr>
        <p:grpSp>
          <p:nvGrpSpPr>
            <p:cNvPr id="28" name="Group 27">
              <a:extLst>
                <a:ext uri="{FF2B5EF4-FFF2-40B4-BE49-F238E27FC236}">
                  <a16:creationId xmlns:a16="http://schemas.microsoft.com/office/drawing/2014/main" id="{95DC604E-A63E-420B-BAD6-67397D21EB6C}"/>
                </a:ext>
              </a:extLst>
            </p:cNvPr>
            <p:cNvGrpSpPr/>
            <p:nvPr/>
          </p:nvGrpSpPr>
          <p:grpSpPr>
            <a:xfrm rot="21206142">
              <a:off x="1463276" y="6121859"/>
              <a:ext cx="1901467" cy="807061"/>
              <a:chOff x="-1644639" y="1523318"/>
              <a:chExt cx="1901467" cy="807061"/>
            </a:xfrm>
          </p:grpSpPr>
          <p:sp>
            <p:nvSpPr>
              <p:cNvPr id="30" name="Arrow: Pentagon 29">
                <a:extLst>
                  <a:ext uri="{FF2B5EF4-FFF2-40B4-BE49-F238E27FC236}">
                    <a16:creationId xmlns:a16="http://schemas.microsoft.com/office/drawing/2014/main" id="{BF47AA3F-BFD2-4BCB-BAA7-584E8E52DC7E}"/>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B86F924-F883-4BE4-BC24-BD4E145F1595}"/>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HK$120</a:t>
                </a:r>
                <a:endParaRPr lang="en-US" dirty="0">
                  <a:solidFill>
                    <a:srgbClr val="000000"/>
                  </a:solidFill>
                </a:endParaRPr>
              </a:p>
            </p:txBody>
          </p:sp>
        </p:grpSp>
        <p:sp>
          <p:nvSpPr>
            <p:cNvPr id="29" name="Oval 28">
              <a:extLst>
                <a:ext uri="{FF2B5EF4-FFF2-40B4-BE49-F238E27FC236}">
                  <a16:creationId xmlns:a16="http://schemas.microsoft.com/office/drawing/2014/main" id="{A8DC2611-C8AB-416D-8501-136E3690AD1D}"/>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2E76BBD-6414-4A26-A2E9-C9A88FD6E8F3}"/>
              </a:ext>
            </a:extLst>
          </p:cNvPr>
          <p:cNvGrpSpPr/>
          <p:nvPr/>
        </p:nvGrpSpPr>
        <p:grpSpPr>
          <a:xfrm>
            <a:off x="8107120" y="9829950"/>
            <a:ext cx="1901467" cy="807061"/>
            <a:chOff x="1463276" y="6121859"/>
            <a:chExt cx="1901467" cy="807061"/>
          </a:xfrm>
        </p:grpSpPr>
        <p:grpSp>
          <p:nvGrpSpPr>
            <p:cNvPr id="33" name="Group 32">
              <a:extLst>
                <a:ext uri="{FF2B5EF4-FFF2-40B4-BE49-F238E27FC236}">
                  <a16:creationId xmlns:a16="http://schemas.microsoft.com/office/drawing/2014/main" id="{CD0D90C8-812C-4C30-BEB7-6AABAE237858}"/>
                </a:ext>
              </a:extLst>
            </p:cNvPr>
            <p:cNvGrpSpPr/>
            <p:nvPr/>
          </p:nvGrpSpPr>
          <p:grpSpPr>
            <a:xfrm rot="21206142">
              <a:off x="1463276" y="6121859"/>
              <a:ext cx="1901467" cy="807061"/>
              <a:chOff x="-1644639" y="1523318"/>
              <a:chExt cx="1901467" cy="807061"/>
            </a:xfrm>
          </p:grpSpPr>
          <p:sp>
            <p:nvSpPr>
              <p:cNvPr id="35" name="Arrow: Pentagon 34">
                <a:extLst>
                  <a:ext uri="{FF2B5EF4-FFF2-40B4-BE49-F238E27FC236}">
                    <a16:creationId xmlns:a16="http://schemas.microsoft.com/office/drawing/2014/main" id="{F06CA533-C054-4815-A963-1C6B4E504F8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78DAD3-D32F-4DD1-AE39-9E404105F36B}"/>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HK$130</a:t>
                </a:r>
                <a:endParaRPr lang="en-US" dirty="0">
                  <a:solidFill>
                    <a:srgbClr val="000000"/>
                  </a:solidFill>
                </a:endParaRPr>
              </a:p>
            </p:txBody>
          </p:sp>
        </p:grpSp>
        <p:sp>
          <p:nvSpPr>
            <p:cNvPr id="34" name="Oval 33">
              <a:extLst>
                <a:ext uri="{FF2B5EF4-FFF2-40B4-BE49-F238E27FC236}">
                  <a16:creationId xmlns:a16="http://schemas.microsoft.com/office/drawing/2014/main" id="{A688ACFC-BA69-47CD-8875-F73523987E15}"/>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D1524A99-FA97-4EB7-88A2-0D325641EB40}"/>
              </a:ext>
            </a:extLst>
          </p:cNvPr>
          <p:cNvSpPr txBox="1"/>
          <p:nvPr/>
        </p:nvSpPr>
        <p:spPr>
          <a:xfrm>
            <a:off x="868822" y="2720318"/>
            <a:ext cx="2464421" cy="1200329"/>
          </a:xfrm>
          <a:prstGeom prst="rect">
            <a:avLst/>
          </a:prstGeom>
          <a:noFill/>
        </p:spPr>
        <p:txBody>
          <a:bodyPr wrap="square">
            <a:spAutoFit/>
          </a:bodyPr>
          <a:lstStyle/>
          <a:p>
            <a:r>
              <a:rPr lang="en-US" altLang="zh-CN" b="1" dirty="0">
                <a:solidFill>
                  <a:schemeClr val="accent1"/>
                </a:solidFill>
              </a:rPr>
              <a:t>Beginning</a:t>
            </a:r>
          </a:p>
          <a:p>
            <a:r>
              <a:rPr lang="en-US" altLang="zh-CN" b="1" dirty="0">
                <a:solidFill>
                  <a:schemeClr val="accent1"/>
                </a:solidFill>
              </a:rPr>
              <a:t>Inventory</a:t>
            </a:r>
            <a:endParaRPr lang="en-US" b="1" dirty="0">
              <a:solidFill>
                <a:schemeClr val="accent1"/>
              </a:solidFill>
            </a:endParaRPr>
          </a:p>
        </p:txBody>
      </p:sp>
      <p:sp>
        <p:nvSpPr>
          <p:cNvPr id="39" name="TextBox 38">
            <a:extLst>
              <a:ext uri="{FF2B5EF4-FFF2-40B4-BE49-F238E27FC236}">
                <a16:creationId xmlns:a16="http://schemas.microsoft.com/office/drawing/2014/main" id="{650D92EA-D8CF-4A3F-A569-186B8D314C61}"/>
              </a:ext>
            </a:extLst>
          </p:cNvPr>
          <p:cNvSpPr txBox="1"/>
          <p:nvPr/>
        </p:nvSpPr>
        <p:spPr>
          <a:xfrm>
            <a:off x="868822" y="5524786"/>
            <a:ext cx="2464421" cy="646331"/>
          </a:xfrm>
          <a:prstGeom prst="rect">
            <a:avLst/>
          </a:prstGeom>
          <a:noFill/>
        </p:spPr>
        <p:txBody>
          <a:bodyPr wrap="square">
            <a:spAutoFit/>
          </a:bodyPr>
          <a:lstStyle/>
          <a:p>
            <a:r>
              <a:rPr lang="en-US" altLang="zh-CN" b="1" dirty="0">
                <a:solidFill>
                  <a:schemeClr val="accent1"/>
                </a:solidFill>
              </a:rPr>
              <a:t>Purchase 1</a:t>
            </a:r>
            <a:endParaRPr lang="en-US" b="1" dirty="0">
              <a:solidFill>
                <a:schemeClr val="accent1"/>
              </a:solidFill>
            </a:endParaRPr>
          </a:p>
        </p:txBody>
      </p:sp>
      <p:sp>
        <p:nvSpPr>
          <p:cNvPr id="40" name="TextBox 39">
            <a:extLst>
              <a:ext uri="{FF2B5EF4-FFF2-40B4-BE49-F238E27FC236}">
                <a16:creationId xmlns:a16="http://schemas.microsoft.com/office/drawing/2014/main" id="{659F8594-CC3A-4674-BDCD-51DBF1C25CB0}"/>
              </a:ext>
            </a:extLst>
          </p:cNvPr>
          <p:cNvSpPr txBox="1"/>
          <p:nvPr/>
        </p:nvSpPr>
        <p:spPr>
          <a:xfrm>
            <a:off x="868822" y="8012175"/>
            <a:ext cx="2464421" cy="646331"/>
          </a:xfrm>
          <a:prstGeom prst="rect">
            <a:avLst/>
          </a:prstGeom>
          <a:noFill/>
        </p:spPr>
        <p:txBody>
          <a:bodyPr wrap="square">
            <a:spAutoFit/>
          </a:bodyPr>
          <a:lstStyle/>
          <a:p>
            <a:r>
              <a:rPr lang="en-US" altLang="zh-CN" b="1" dirty="0">
                <a:solidFill>
                  <a:schemeClr val="accent1"/>
                </a:solidFill>
              </a:rPr>
              <a:t>Purchase 2</a:t>
            </a:r>
            <a:endParaRPr lang="en-US" b="1" dirty="0">
              <a:solidFill>
                <a:schemeClr val="accent1"/>
              </a:solidFill>
            </a:endParaRPr>
          </a:p>
        </p:txBody>
      </p:sp>
      <p:sp>
        <p:nvSpPr>
          <p:cNvPr id="41" name="TextBox 40">
            <a:extLst>
              <a:ext uri="{FF2B5EF4-FFF2-40B4-BE49-F238E27FC236}">
                <a16:creationId xmlns:a16="http://schemas.microsoft.com/office/drawing/2014/main" id="{EDB9C8E1-A9F8-4D53-A1A6-B95E9D9C39FA}"/>
              </a:ext>
            </a:extLst>
          </p:cNvPr>
          <p:cNvSpPr txBox="1"/>
          <p:nvPr/>
        </p:nvSpPr>
        <p:spPr>
          <a:xfrm>
            <a:off x="868822" y="10499564"/>
            <a:ext cx="2464421" cy="646331"/>
          </a:xfrm>
          <a:prstGeom prst="rect">
            <a:avLst/>
          </a:prstGeom>
          <a:noFill/>
        </p:spPr>
        <p:txBody>
          <a:bodyPr wrap="square">
            <a:spAutoFit/>
          </a:bodyPr>
          <a:lstStyle/>
          <a:p>
            <a:r>
              <a:rPr lang="en-US" altLang="zh-CN" b="1" dirty="0">
                <a:solidFill>
                  <a:schemeClr val="accent1"/>
                </a:solidFill>
              </a:rPr>
              <a:t>Purchase 3</a:t>
            </a:r>
            <a:endParaRPr lang="en-US" b="1" dirty="0">
              <a:solidFill>
                <a:schemeClr val="accent1"/>
              </a:solidFill>
            </a:endParaRPr>
          </a:p>
        </p:txBody>
      </p:sp>
      <p:pic>
        <p:nvPicPr>
          <p:cNvPr id="42" name="Picture 4" descr="Box parcel icon isometric style Royalty Free Vector Image">
            <a:extLst>
              <a:ext uri="{FF2B5EF4-FFF2-40B4-BE49-F238E27FC236}">
                <a16:creationId xmlns:a16="http://schemas.microsoft.com/office/drawing/2014/main" id="{9D88CF8C-E2C7-4446-830F-14268C2D889B}"/>
              </a:ext>
            </a:extLst>
          </p:cNvPr>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backgroundRemoval t="2500" b="90463" l="4800" r="90000"/>
                    </a14:imgEffect>
                  </a14:imgLayer>
                </a14:imgProps>
              </a:ext>
              <a:ext uri="{28A0092B-C50C-407E-A947-70E740481C1C}">
                <a14:useLocalDpi xmlns:a14="http://schemas.microsoft.com/office/drawing/2010/main" val="0"/>
              </a:ext>
            </a:extLst>
          </a:blip>
          <a:srcRect l="50000" b="9718"/>
          <a:stretch/>
        </p:blipFill>
        <p:spPr bwMode="auto">
          <a:xfrm>
            <a:off x="6548147" y="7751538"/>
            <a:ext cx="598743" cy="11676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959C81-5034-4720-8F14-DD042021C5C8}"/>
              </a:ext>
            </a:extLst>
          </p:cNvPr>
          <p:cNvSpPr txBox="1"/>
          <p:nvPr/>
        </p:nvSpPr>
        <p:spPr>
          <a:xfrm>
            <a:off x="7146892" y="11423364"/>
            <a:ext cx="2090057" cy="1200329"/>
          </a:xfrm>
          <a:prstGeom prst="rect">
            <a:avLst/>
          </a:prstGeom>
          <a:noFill/>
        </p:spPr>
        <p:txBody>
          <a:bodyPr wrap="square">
            <a:spAutoFit/>
          </a:bodyPr>
          <a:lstStyle/>
          <a:p>
            <a:r>
              <a:rPr lang="en-US" altLang="zh-CN" b="1" dirty="0">
                <a:solidFill>
                  <a:srgbClr val="E0A71A"/>
                </a:solidFill>
              </a:rPr>
              <a:t>Ending</a:t>
            </a:r>
          </a:p>
          <a:p>
            <a:r>
              <a:rPr lang="en-US" altLang="zh-CN" b="1" dirty="0">
                <a:solidFill>
                  <a:srgbClr val="E0A71A"/>
                </a:solidFill>
              </a:rPr>
              <a:t>Inventory</a:t>
            </a:r>
            <a:endParaRPr lang="en-US" b="1" dirty="0">
              <a:solidFill>
                <a:srgbClr val="E0A71A"/>
              </a:solidFill>
            </a:endParaRPr>
          </a:p>
        </p:txBody>
      </p:sp>
      <p:sp>
        <p:nvSpPr>
          <p:cNvPr id="45" name="TextBox 44">
            <a:extLst>
              <a:ext uri="{FF2B5EF4-FFF2-40B4-BE49-F238E27FC236}">
                <a16:creationId xmlns:a16="http://schemas.microsoft.com/office/drawing/2014/main" id="{B8BF4E02-91E8-4848-9BE1-185AC5A33E5E}"/>
              </a:ext>
            </a:extLst>
          </p:cNvPr>
          <p:cNvSpPr txBox="1"/>
          <p:nvPr/>
        </p:nvSpPr>
        <p:spPr>
          <a:xfrm>
            <a:off x="7146892" y="3211693"/>
            <a:ext cx="2592194" cy="1200329"/>
          </a:xfrm>
          <a:prstGeom prst="rect">
            <a:avLst/>
          </a:prstGeom>
          <a:noFill/>
        </p:spPr>
        <p:txBody>
          <a:bodyPr wrap="square">
            <a:spAutoFit/>
          </a:bodyPr>
          <a:lstStyle/>
          <a:p>
            <a:r>
              <a:rPr lang="en-US" altLang="zh-CN" b="1" dirty="0">
                <a:solidFill>
                  <a:srgbClr val="8FCFB6"/>
                </a:solidFill>
              </a:rPr>
              <a:t>Cost of</a:t>
            </a:r>
          </a:p>
          <a:p>
            <a:r>
              <a:rPr lang="en-US" b="1" dirty="0">
                <a:solidFill>
                  <a:srgbClr val="8FCFB6"/>
                </a:solidFill>
              </a:rPr>
              <a:t>Goods Sold</a:t>
            </a:r>
          </a:p>
        </p:txBody>
      </p:sp>
      <p:sp>
        <p:nvSpPr>
          <p:cNvPr id="3" name="Footer Placeholder 2">
            <a:extLst>
              <a:ext uri="{FF2B5EF4-FFF2-40B4-BE49-F238E27FC236}">
                <a16:creationId xmlns:a16="http://schemas.microsoft.com/office/drawing/2014/main" id="{7B0EAAD5-ED21-46D8-82B7-0C308BF1855E}"/>
              </a:ext>
            </a:extLst>
          </p:cNvPr>
          <p:cNvSpPr>
            <a:spLocks noGrp="1"/>
          </p:cNvSpPr>
          <p:nvPr>
            <p:ph type="ftr" sz="quarter" idx="11"/>
          </p:nvPr>
        </p:nvSpPr>
        <p:spPr/>
        <p:txBody>
          <a:bodyPr/>
          <a:lstStyle/>
          <a:p>
            <a:r>
              <a:rPr lang="en-US" dirty="0"/>
              <a:t>Ch6 Inventories | ACT2111 Introductory Financial Accounting (2023)</a:t>
            </a:r>
          </a:p>
        </p:txBody>
      </p:sp>
      <p:sp>
        <p:nvSpPr>
          <p:cNvPr id="4" name="Slide Number Placeholder 3">
            <a:extLst>
              <a:ext uri="{FF2B5EF4-FFF2-40B4-BE49-F238E27FC236}">
                <a16:creationId xmlns:a16="http://schemas.microsoft.com/office/drawing/2014/main" id="{7D7A0511-F646-46D4-8405-FB540D4A10E2}"/>
              </a:ext>
            </a:extLst>
          </p:cNvPr>
          <p:cNvSpPr>
            <a:spLocks noGrp="1"/>
          </p:cNvSpPr>
          <p:nvPr>
            <p:ph type="sldNum" sz="quarter" idx="12"/>
          </p:nvPr>
        </p:nvSpPr>
        <p:spPr/>
        <p:txBody>
          <a:bodyPr/>
          <a:lstStyle/>
          <a:p>
            <a:fld id="{EBE3AD81-3AD4-9C46-856E-C08CF1183C60}" type="slidenum">
              <a:rPr lang="en-US" smtClean="0"/>
              <a:pPr/>
              <a:t>20</a:t>
            </a:fld>
            <a:endParaRPr lang="en-US" dirty="0"/>
          </a:p>
        </p:txBody>
      </p:sp>
    </p:spTree>
    <p:extLst>
      <p:ext uri="{BB962C8B-B14F-4D97-AF65-F5344CB8AC3E}">
        <p14:creationId xmlns:p14="http://schemas.microsoft.com/office/powerpoint/2010/main" val="350323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848D-D659-4746-866B-1C1F6BE7EBC1}"/>
              </a:ext>
            </a:extLst>
          </p:cNvPr>
          <p:cNvSpPr>
            <a:spLocks noGrp="1"/>
          </p:cNvSpPr>
          <p:nvPr>
            <p:ph type="title"/>
          </p:nvPr>
        </p:nvSpPr>
        <p:spPr>
          <a:xfrm>
            <a:off x="990600" y="730253"/>
            <a:ext cx="9304639" cy="1327149"/>
          </a:xfrm>
        </p:spPr>
        <p:txBody>
          <a:bodyPr>
            <a:normAutofit fontScale="90000"/>
          </a:bodyPr>
          <a:lstStyle/>
          <a:p>
            <a:r>
              <a:rPr lang="en-US" dirty="0"/>
              <a:t>Cost flow assumptions – Average-Cost</a:t>
            </a:r>
          </a:p>
        </p:txBody>
      </p:sp>
      <p:pic>
        <p:nvPicPr>
          <p:cNvPr id="8" name="Picture 4" descr="Box parcel icon isometric style Royalty Free Vector Image">
            <a:extLst>
              <a:ext uri="{FF2B5EF4-FFF2-40B4-BE49-F238E27FC236}">
                <a16:creationId xmlns:a16="http://schemas.microsoft.com/office/drawing/2014/main" id="{E382E158-DE7C-40E5-B7E5-1ACFC77D4E0D}"/>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1890218" y="703126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ox parcel icon isometric style Royalty Free Vector Image">
            <a:extLst>
              <a:ext uri="{FF2B5EF4-FFF2-40B4-BE49-F238E27FC236}">
                <a16:creationId xmlns:a16="http://schemas.microsoft.com/office/drawing/2014/main" id="{B05C14C7-7BC0-42CA-85C0-9796957E8331}"/>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087705" y="703126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ox parcel icon isometric style Royalty Free Vector Image">
            <a:extLst>
              <a:ext uri="{FF2B5EF4-FFF2-40B4-BE49-F238E27FC236}">
                <a16:creationId xmlns:a16="http://schemas.microsoft.com/office/drawing/2014/main" id="{D2906AD1-C56C-4155-9C52-96AFA7D1C80F}"/>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074076" y="8879186"/>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ox parcel icon isometric style Royalty Free Vector Image">
            <a:extLst>
              <a:ext uri="{FF2B5EF4-FFF2-40B4-BE49-F238E27FC236}">
                <a16:creationId xmlns:a16="http://schemas.microsoft.com/office/drawing/2014/main" id="{C3560FEA-7F81-4AC8-A27B-084B7E573765}"/>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271563" y="8879186"/>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ox parcel icon isometric style Royalty Free Vector Image">
            <a:extLst>
              <a:ext uri="{FF2B5EF4-FFF2-40B4-BE49-F238E27FC236}">
                <a16:creationId xmlns:a16="http://schemas.microsoft.com/office/drawing/2014/main" id="{850F8939-D817-4116-B04F-B2B5A4D59A2E}"/>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469050" y="8879186"/>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ox parcel icon isometric style Royalty Free Vector Image">
            <a:extLst>
              <a:ext uri="{FF2B5EF4-FFF2-40B4-BE49-F238E27FC236}">
                <a16:creationId xmlns:a16="http://schemas.microsoft.com/office/drawing/2014/main" id="{F3C07B11-572B-4F30-8ABA-8D2B45F1EB08}"/>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6666537" y="8879186"/>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ox parcel icon isometric style Royalty Free Vector Image">
            <a:extLst>
              <a:ext uri="{FF2B5EF4-FFF2-40B4-BE49-F238E27FC236}">
                <a16:creationId xmlns:a16="http://schemas.microsoft.com/office/drawing/2014/main" id="{3840EECE-FED3-46C2-8B0E-9DD09958ECC6}"/>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1890219" y="8855173"/>
            <a:ext cx="1197487" cy="116760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9F02FB50-9B61-4E87-AE3C-D0484B4D5A99}"/>
              </a:ext>
            </a:extLst>
          </p:cNvPr>
          <p:cNvGrpSpPr/>
          <p:nvPr/>
        </p:nvGrpSpPr>
        <p:grpSpPr>
          <a:xfrm>
            <a:off x="7710577" y="6367836"/>
            <a:ext cx="1901467" cy="807061"/>
            <a:chOff x="1463276" y="6121859"/>
            <a:chExt cx="1901467" cy="807061"/>
          </a:xfrm>
        </p:grpSpPr>
        <p:grpSp>
          <p:nvGrpSpPr>
            <p:cNvPr id="28" name="Group 27">
              <a:extLst>
                <a:ext uri="{FF2B5EF4-FFF2-40B4-BE49-F238E27FC236}">
                  <a16:creationId xmlns:a16="http://schemas.microsoft.com/office/drawing/2014/main" id="{95DC604E-A63E-420B-BAD6-67397D21EB6C}"/>
                </a:ext>
              </a:extLst>
            </p:cNvPr>
            <p:cNvGrpSpPr/>
            <p:nvPr/>
          </p:nvGrpSpPr>
          <p:grpSpPr>
            <a:xfrm rot="21206142">
              <a:off x="1463276" y="6121859"/>
              <a:ext cx="1901467" cy="807061"/>
              <a:chOff x="-1644639" y="1523318"/>
              <a:chExt cx="1901467" cy="807061"/>
            </a:xfrm>
          </p:grpSpPr>
          <p:sp>
            <p:nvSpPr>
              <p:cNvPr id="30" name="Arrow: Pentagon 29">
                <a:extLst>
                  <a:ext uri="{FF2B5EF4-FFF2-40B4-BE49-F238E27FC236}">
                    <a16:creationId xmlns:a16="http://schemas.microsoft.com/office/drawing/2014/main" id="{BF47AA3F-BFD2-4BCB-BAA7-584E8E52DC7E}"/>
                  </a:ext>
                </a:extLst>
              </p:cNvPr>
              <p:cNvSpPr/>
              <p:nvPr/>
            </p:nvSpPr>
            <p:spPr>
              <a:xfrm rot="10800000">
                <a:off x="-1644639" y="1523318"/>
                <a:ext cx="1864597" cy="807061"/>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B86F924-F883-4BE4-BC24-BD4E145F1595}"/>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HK$120</a:t>
                </a:r>
                <a:endParaRPr lang="en-US" dirty="0">
                  <a:solidFill>
                    <a:srgbClr val="000000"/>
                  </a:solidFill>
                </a:endParaRPr>
              </a:p>
            </p:txBody>
          </p:sp>
        </p:grpSp>
        <p:sp>
          <p:nvSpPr>
            <p:cNvPr id="29" name="Oval 28">
              <a:extLst>
                <a:ext uri="{FF2B5EF4-FFF2-40B4-BE49-F238E27FC236}">
                  <a16:creationId xmlns:a16="http://schemas.microsoft.com/office/drawing/2014/main" id="{A8DC2611-C8AB-416D-8501-136E3690AD1D}"/>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 descr="Box parcel icon isometric style Royalty Free Vector Image">
            <a:extLst>
              <a:ext uri="{FF2B5EF4-FFF2-40B4-BE49-F238E27FC236}">
                <a16:creationId xmlns:a16="http://schemas.microsoft.com/office/drawing/2014/main" id="{9D88CF8C-E2C7-4446-830F-14268C2D889B}"/>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l="50000" b="9718"/>
          <a:stretch/>
        </p:blipFill>
        <p:spPr bwMode="auto">
          <a:xfrm>
            <a:off x="2488962" y="8855173"/>
            <a:ext cx="598743" cy="116760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959C81-5034-4720-8F14-DD042021C5C8}"/>
              </a:ext>
            </a:extLst>
          </p:cNvPr>
          <p:cNvSpPr txBox="1"/>
          <p:nvPr/>
        </p:nvSpPr>
        <p:spPr>
          <a:xfrm>
            <a:off x="5773967" y="10429232"/>
            <a:ext cx="2090057" cy="1200329"/>
          </a:xfrm>
          <a:prstGeom prst="rect">
            <a:avLst/>
          </a:prstGeom>
          <a:noFill/>
        </p:spPr>
        <p:txBody>
          <a:bodyPr wrap="square">
            <a:spAutoFit/>
          </a:bodyPr>
          <a:lstStyle/>
          <a:p>
            <a:r>
              <a:rPr lang="en-US" altLang="zh-CN" b="1" dirty="0">
                <a:solidFill>
                  <a:srgbClr val="E0A71A"/>
                </a:solidFill>
              </a:rPr>
              <a:t>Ending</a:t>
            </a:r>
          </a:p>
          <a:p>
            <a:r>
              <a:rPr lang="en-US" altLang="zh-CN" b="1" dirty="0">
                <a:solidFill>
                  <a:srgbClr val="E0A71A"/>
                </a:solidFill>
              </a:rPr>
              <a:t>Inventory</a:t>
            </a:r>
            <a:endParaRPr lang="en-US" b="1" dirty="0">
              <a:solidFill>
                <a:srgbClr val="E0A71A"/>
              </a:solidFill>
            </a:endParaRPr>
          </a:p>
        </p:txBody>
      </p:sp>
      <p:sp>
        <p:nvSpPr>
          <p:cNvPr id="45" name="TextBox 44">
            <a:extLst>
              <a:ext uri="{FF2B5EF4-FFF2-40B4-BE49-F238E27FC236}">
                <a16:creationId xmlns:a16="http://schemas.microsoft.com/office/drawing/2014/main" id="{B8BF4E02-91E8-4848-9BE1-185AC5A33E5E}"/>
              </a:ext>
            </a:extLst>
          </p:cNvPr>
          <p:cNvSpPr txBox="1"/>
          <p:nvPr/>
        </p:nvSpPr>
        <p:spPr>
          <a:xfrm>
            <a:off x="2009408" y="5424486"/>
            <a:ext cx="2592194" cy="1200329"/>
          </a:xfrm>
          <a:prstGeom prst="rect">
            <a:avLst/>
          </a:prstGeom>
          <a:noFill/>
        </p:spPr>
        <p:txBody>
          <a:bodyPr wrap="square">
            <a:spAutoFit/>
          </a:bodyPr>
          <a:lstStyle/>
          <a:p>
            <a:r>
              <a:rPr lang="en-US" altLang="zh-CN" b="1" dirty="0">
                <a:solidFill>
                  <a:srgbClr val="8FCFB6"/>
                </a:solidFill>
              </a:rPr>
              <a:t>Cost of</a:t>
            </a:r>
          </a:p>
          <a:p>
            <a:r>
              <a:rPr lang="en-US" b="1" dirty="0">
                <a:solidFill>
                  <a:srgbClr val="8FCFB6"/>
                </a:solidFill>
              </a:rPr>
              <a:t>Goods Sold</a:t>
            </a:r>
          </a:p>
        </p:txBody>
      </p:sp>
      <p:pic>
        <p:nvPicPr>
          <p:cNvPr id="4" name="Picture 3">
            <a:extLst>
              <a:ext uri="{FF2B5EF4-FFF2-40B4-BE49-F238E27FC236}">
                <a16:creationId xmlns:a16="http://schemas.microsoft.com/office/drawing/2014/main" id="{6E31BE6A-269D-4C22-B85E-C83CFA04FC05}"/>
              </a:ext>
            </a:extLst>
          </p:cNvPr>
          <p:cNvPicPr>
            <a:picLocks noChangeAspect="1"/>
          </p:cNvPicPr>
          <p:nvPr/>
        </p:nvPicPr>
        <p:blipFill>
          <a:blip r:embed="rId5"/>
          <a:stretch>
            <a:fillRect/>
          </a:stretch>
        </p:blipFill>
        <p:spPr>
          <a:xfrm>
            <a:off x="9883496" y="0"/>
            <a:ext cx="14537696" cy="13716000"/>
          </a:xfrm>
          <a:prstGeom prst="rect">
            <a:avLst/>
          </a:prstGeom>
        </p:spPr>
      </p:pic>
      <p:pic>
        <p:nvPicPr>
          <p:cNvPr id="43" name="Picture 4" descr="Box parcel icon isometric style Royalty Free Vector Image">
            <a:extLst>
              <a:ext uri="{FF2B5EF4-FFF2-40B4-BE49-F238E27FC236}">
                <a16:creationId xmlns:a16="http://schemas.microsoft.com/office/drawing/2014/main" id="{D4088137-E190-4A4E-AD52-DD919B3802FB}"/>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277215" y="703126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Box parcel icon isometric style Royalty Free Vector Image">
            <a:extLst>
              <a:ext uri="{FF2B5EF4-FFF2-40B4-BE49-F238E27FC236}">
                <a16:creationId xmlns:a16="http://schemas.microsoft.com/office/drawing/2014/main" id="{CA9560C5-0326-4918-86DC-4AA33120C769}"/>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474702" y="703126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Box parcel icon isometric style Royalty Free Vector Image">
            <a:extLst>
              <a:ext uri="{FF2B5EF4-FFF2-40B4-BE49-F238E27FC236}">
                <a16:creationId xmlns:a16="http://schemas.microsoft.com/office/drawing/2014/main" id="{2B228E2C-DB76-41E6-96F5-CDD9BD87EB07}"/>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6666537" y="7031267"/>
            <a:ext cx="1197487" cy="11676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D303013-C59D-46AA-9640-B1DC47715D13}"/>
              </a:ext>
            </a:extLst>
          </p:cNvPr>
          <p:cNvSpPr/>
          <p:nvPr/>
        </p:nvSpPr>
        <p:spPr>
          <a:xfrm>
            <a:off x="1793386" y="6858000"/>
            <a:ext cx="6100988" cy="3397965"/>
          </a:xfrm>
          <a:prstGeom prst="roundRect">
            <a:avLst>
              <a:gd name="adj" fmla="val 8134"/>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16B61D42-7526-4D49-8A37-BDB41DA96DB0}"/>
              </a:ext>
            </a:extLst>
          </p:cNvPr>
          <p:cNvPicPr>
            <a:picLocks noChangeAspect="1"/>
          </p:cNvPicPr>
          <p:nvPr/>
        </p:nvPicPr>
        <p:blipFill>
          <a:blip r:embed="rId6"/>
          <a:stretch>
            <a:fillRect/>
          </a:stretch>
        </p:blipFill>
        <p:spPr>
          <a:xfrm>
            <a:off x="724586" y="2982662"/>
            <a:ext cx="8918169" cy="1232005"/>
          </a:xfrm>
          <a:prstGeom prst="rect">
            <a:avLst/>
          </a:prstGeom>
        </p:spPr>
      </p:pic>
      <p:sp>
        <p:nvSpPr>
          <p:cNvPr id="3" name="Footer Placeholder 2">
            <a:extLst>
              <a:ext uri="{FF2B5EF4-FFF2-40B4-BE49-F238E27FC236}">
                <a16:creationId xmlns:a16="http://schemas.microsoft.com/office/drawing/2014/main" id="{9001228B-3BAA-415B-B9D8-D9FF9D5608D4}"/>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E9725DB7-A002-489E-AEDF-AB17E149D7AC}"/>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2022214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848D-D659-4746-866B-1C1F6BE7EBC1}"/>
              </a:ext>
            </a:extLst>
          </p:cNvPr>
          <p:cNvSpPr>
            <a:spLocks noGrp="1"/>
          </p:cNvSpPr>
          <p:nvPr>
            <p:ph type="title"/>
          </p:nvPr>
        </p:nvSpPr>
        <p:spPr>
          <a:xfrm>
            <a:off x="990600" y="730253"/>
            <a:ext cx="9304639" cy="1327149"/>
          </a:xfrm>
        </p:spPr>
        <p:txBody>
          <a:bodyPr>
            <a:normAutofit fontScale="90000"/>
          </a:bodyPr>
          <a:lstStyle/>
          <a:p>
            <a:r>
              <a:rPr lang="en-US" dirty="0"/>
              <a:t>Cost flow assumptions – LIFO </a:t>
            </a:r>
            <a:r>
              <a:rPr lang="en-US" i="1" dirty="0">
                <a:solidFill>
                  <a:schemeClr val="accent2"/>
                </a:solidFill>
              </a:rPr>
              <a:t>(not required)</a:t>
            </a:r>
          </a:p>
        </p:txBody>
      </p:sp>
      <p:pic>
        <p:nvPicPr>
          <p:cNvPr id="7" name="Picture 4" descr="Box parcel icon isometric style Royalty Free Vector Image">
            <a:extLst>
              <a:ext uri="{FF2B5EF4-FFF2-40B4-BE49-F238E27FC236}">
                <a16:creationId xmlns:a16="http://schemas.microsoft.com/office/drawing/2014/main" id="{7960A485-8DC0-473D-B940-9FD03A95226F}"/>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2787655"/>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ox parcel icon isometric style Royalty Free Vector Image">
            <a:extLst>
              <a:ext uri="{FF2B5EF4-FFF2-40B4-BE49-F238E27FC236}">
                <a16:creationId xmlns:a16="http://schemas.microsoft.com/office/drawing/2014/main" id="{E382E158-DE7C-40E5-B7E5-1ACFC77D4E0D}"/>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526959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ox parcel icon isometric style Royalty Free Vector Image">
            <a:extLst>
              <a:ext uri="{FF2B5EF4-FFF2-40B4-BE49-F238E27FC236}">
                <a16:creationId xmlns:a16="http://schemas.microsoft.com/office/drawing/2014/main" id="{B05C14C7-7BC0-42CA-85C0-9796957E8331}"/>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5269597"/>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ox parcel icon isometric style Royalty Free Vector Image">
            <a:extLst>
              <a:ext uri="{FF2B5EF4-FFF2-40B4-BE49-F238E27FC236}">
                <a16:creationId xmlns:a16="http://schemas.microsoft.com/office/drawing/2014/main" id="{945E8D36-F234-43F3-97B4-349BB640D815}"/>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7751539"/>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ox parcel icon isometric style Royalty Free Vector Image">
            <a:extLst>
              <a:ext uri="{FF2B5EF4-FFF2-40B4-BE49-F238E27FC236}">
                <a16:creationId xmlns:a16="http://schemas.microsoft.com/office/drawing/2014/main" id="{241ABF2A-36E7-457D-BB64-F08AC62EA00C}"/>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7751539"/>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ox parcel icon isometric style Royalty Free Vector Image">
            <a:extLst>
              <a:ext uri="{FF2B5EF4-FFF2-40B4-BE49-F238E27FC236}">
                <a16:creationId xmlns:a16="http://schemas.microsoft.com/office/drawing/2014/main" id="{D2906AD1-C56C-4155-9C52-96AFA7D1C80F}"/>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3554431"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ox parcel icon isometric style Royalty Free Vector Image">
            <a:extLst>
              <a:ext uri="{FF2B5EF4-FFF2-40B4-BE49-F238E27FC236}">
                <a16:creationId xmlns:a16="http://schemas.microsoft.com/office/drawing/2014/main" id="{C3560FEA-7F81-4AC8-A27B-084B7E573765}"/>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751918"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ox parcel icon isometric style Royalty Free Vector Image">
            <a:extLst>
              <a:ext uri="{FF2B5EF4-FFF2-40B4-BE49-F238E27FC236}">
                <a16:creationId xmlns:a16="http://schemas.microsoft.com/office/drawing/2014/main" id="{850F8939-D817-4116-B04F-B2B5A4D59A2E}"/>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49405"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ox parcel icon isometric style Royalty Free Vector Image">
            <a:extLst>
              <a:ext uri="{FF2B5EF4-FFF2-40B4-BE49-F238E27FC236}">
                <a16:creationId xmlns:a16="http://schemas.microsoft.com/office/drawing/2014/main" id="{F3C07B11-572B-4F30-8ABA-8D2B45F1EB08}"/>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7146892" y="10233481"/>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ox parcel icon isometric style Royalty Free Vector Image">
            <a:extLst>
              <a:ext uri="{FF2B5EF4-FFF2-40B4-BE49-F238E27FC236}">
                <a16:creationId xmlns:a16="http://schemas.microsoft.com/office/drawing/2014/main" id="{3840EECE-FED3-46C2-8B0E-9DD09958ECC6}"/>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49404" y="7751538"/>
            <a:ext cx="1197487" cy="116760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C739558-5E66-4326-9EA2-6E8E30DA0E99}"/>
              </a:ext>
            </a:extLst>
          </p:cNvPr>
          <p:cNvGrpSpPr/>
          <p:nvPr/>
        </p:nvGrpSpPr>
        <p:grpSpPr>
          <a:xfrm>
            <a:off x="4463455" y="2407381"/>
            <a:ext cx="1901467" cy="807061"/>
            <a:chOff x="1463276" y="6121859"/>
            <a:chExt cx="1901467" cy="807061"/>
          </a:xfrm>
        </p:grpSpPr>
        <p:grpSp>
          <p:nvGrpSpPr>
            <p:cNvPr id="18" name="Group 17">
              <a:extLst>
                <a:ext uri="{FF2B5EF4-FFF2-40B4-BE49-F238E27FC236}">
                  <a16:creationId xmlns:a16="http://schemas.microsoft.com/office/drawing/2014/main" id="{2130BCEF-A8FD-4C6D-96CF-800F4111B06A}"/>
                </a:ext>
              </a:extLst>
            </p:cNvPr>
            <p:cNvGrpSpPr/>
            <p:nvPr/>
          </p:nvGrpSpPr>
          <p:grpSpPr>
            <a:xfrm rot="21206142">
              <a:off x="1463276" y="6121859"/>
              <a:ext cx="1901467" cy="807061"/>
              <a:chOff x="-1644639" y="1523318"/>
              <a:chExt cx="1901467" cy="807061"/>
            </a:xfrm>
          </p:grpSpPr>
          <p:sp>
            <p:nvSpPr>
              <p:cNvPr id="20" name="Arrow: Pentagon 19">
                <a:extLst>
                  <a:ext uri="{FF2B5EF4-FFF2-40B4-BE49-F238E27FC236}">
                    <a16:creationId xmlns:a16="http://schemas.microsoft.com/office/drawing/2014/main" id="{5FBD74AE-F45F-4DC2-A377-8FCC8AA80566}"/>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EAC4B78-C6B7-4A73-8408-85272333194E}"/>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HK$100</a:t>
                </a:r>
                <a:endParaRPr lang="en-US" dirty="0">
                  <a:solidFill>
                    <a:srgbClr val="000000"/>
                  </a:solidFill>
                </a:endParaRPr>
              </a:p>
            </p:txBody>
          </p:sp>
        </p:grpSp>
        <p:sp>
          <p:nvSpPr>
            <p:cNvPr id="19" name="Oval 18">
              <a:extLst>
                <a:ext uri="{FF2B5EF4-FFF2-40B4-BE49-F238E27FC236}">
                  <a16:creationId xmlns:a16="http://schemas.microsoft.com/office/drawing/2014/main" id="{8A8A90BA-D7C7-4D19-BE3A-93CF657C0262}"/>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9D64774-C8E8-432F-9E3F-1080DD7E3B02}"/>
              </a:ext>
            </a:extLst>
          </p:cNvPr>
          <p:cNvGrpSpPr/>
          <p:nvPr/>
        </p:nvGrpSpPr>
        <p:grpSpPr>
          <a:xfrm>
            <a:off x="5752044" y="4934850"/>
            <a:ext cx="1901467" cy="807061"/>
            <a:chOff x="1463276" y="6121859"/>
            <a:chExt cx="1901467" cy="807061"/>
          </a:xfrm>
        </p:grpSpPr>
        <p:grpSp>
          <p:nvGrpSpPr>
            <p:cNvPr id="23" name="Group 22">
              <a:extLst>
                <a:ext uri="{FF2B5EF4-FFF2-40B4-BE49-F238E27FC236}">
                  <a16:creationId xmlns:a16="http://schemas.microsoft.com/office/drawing/2014/main" id="{A5CF4D0D-AC55-4413-A288-CEE5448A0063}"/>
                </a:ext>
              </a:extLst>
            </p:cNvPr>
            <p:cNvGrpSpPr/>
            <p:nvPr/>
          </p:nvGrpSpPr>
          <p:grpSpPr>
            <a:xfrm rot="21206142">
              <a:off x="1463276" y="6121859"/>
              <a:ext cx="1901467" cy="807061"/>
              <a:chOff x="-1644639" y="1523318"/>
              <a:chExt cx="1901467" cy="807061"/>
            </a:xfrm>
          </p:grpSpPr>
          <p:sp>
            <p:nvSpPr>
              <p:cNvPr id="25" name="Arrow: Pentagon 24">
                <a:extLst>
                  <a:ext uri="{FF2B5EF4-FFF2-40B4-BE49-F238E27FC236}">
                    <a16:creationId xmlns:a16="http://schemas.microsoft.com/office/drawing/2014/main" id="{BBFB49DA-11D4-451E-8DA2-2F56A8A58A18}"/>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B23AA18-E5D6-4AD1-BE33-E4D479FF26ED}"/>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HK$110</a:t>
                </a:r>
                <a:endParaRPr lang="en-US" dirty="0">
                  <a:solidFill>
                    <a:srgbClr val="000000"/>
                  </a:solidFill>
                </a:endParaRPr>
              </a:p>
            </p:txBody>
          </p:sp>
        </p:grpSp>
        <p:sp>
          <p:nvSpPr>
            <p:cNvPr id="24" name="Oval 23">
              <a:extLst>
                <a:ext uri="{FF2B5EF4-FFF2-40B4-BE49-F238E27FC236}">
                  <a16:creationId xmlns:a16="http://schemas.microsoft.com/office/drawing/2014/main" id="{8AF1029A-B24F-4EF3-A6C5-51FF4A81A299}"/>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F02FB50-9B61-4E87-AE3C-D0484B4D5A99}"/>
              </a:ext>
            </a:extLst>
          </p:cNvPr>
          <p:cNvGrpSpPr/>
          <p:nvPr/>
        </p:nvGrpSpPr>
        <p:grpSpPr>
          <a:xfrm>
            <a:off x="6794901" y="7348008"/>
            <a:ext cx="1901467" cy="807061"/>
            <a:chOff x="1463276" y="6121859"/>
            <a:chExt cx="1901467" cy="807061"/>
          </a:xfrm>
        </p:grpSpPr>
        <p:grpSp>
          <p:nvGrpSpPr>
            <p:cNvPr id="28" name="Group 27">
              <a:extLst>
                <a:ext uri="{FF2B5EF4-FFF2-40B4-BE49-F238E27FC236}">
                  <a16:creationId xmlns:a16="http://schemas.microsoft.com/office/drawing/2014/main" id="{95DC604E-A63E-420B-BAD6-67397D21EB6C}"/>
                </a:ext>
              </a:extLst>
            </p:cNvPr>
            <p:cNvGrpSpPr/>
            <p:nvPr/>
          </p:nvGrpSpPr>
          <p:grpSpPr>
            <a:xfrm rot="21206142">
              <a:off x="1463276" y="6121859"/>
              <a:ext cx="1901467" cy="807061"/>
              <a:chOff x="-1644639" y="1523318"/>
              <a:chExt cx="1901467" cy="807061"/>
            </a:xfrm>
          </p:grpSpPr>
          <p:sp>
            <p:nvSpPr>
              <p:cNvPr id="30" name="Arrow: Pentagon 29">
                <a:extLst>
                  <a:ext uri="{FF2B5EF4-FFF2-40B4-BE49-F238E27FC236}">
                    <a16:creationId xmlns:a16="http://schemas.microsoft.com/office/drawing/2014/main" id="{BF47AA3F-BFD2-4BCB-BAA7-584E8E52DC7E}"/>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B86F924-F883-4BE4-BC24-BD4E145F1595}"/>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HK$120</a:t>
                </a:r>
                <a:endParaRPr lang="en-US" dirty="0">
                  <a:solidFill>
                    <a:srgbClr val="000000"/>
                  </a:solidFill>
                </a:endParaRPr>
              </a:p>
            </p:txBody>
          </p:sp>
        </p:grpSp>
        <p:sp>
          <p:nvSpPr>
            <p:cNvPr id="29" name="Oval 28">
              <a:extLst>
                <a:ext uri="{FF2B5EF4-FFF2-40B4-BE49-F238E27FC236}">
                  <a16:creationId xmlns:a16="http://schemas.microsoft.com/office/drawing/2014/main" id="{A8DC2611-C8AB-416D-8501-136E3690AD1D}"/>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2E76BBD-6414-4A26-A2E9-C9A88FD6E8F3}"/>
              </a:ext>
            </a:extLst>
          </p:cNvPr>
          <p:cNvGrpSpPr/>
          <p:nvPr/>
        </p:nvGrpSpPr>
        <p:grpSpPr>
          <a:xfrm>
            <a:off x="8107120" y="9829950"/>
            <a:ext cx="1901467" cy="807061"/>
            <a:chOff x="1463276" y="6121859"/>
            <a:chExt cx="1901467" cy="807061"/>
          </a:xfrm>
        </p:grpSpPr>
        <p:grpSp>
          <p:nvGrpSpPr>
            <p:cNvPr id="33" name="Group 32">
              <a:extLst>
                <a:ext uri="{FF2B5EF4-FFF2-40B4-BE49-F238E27FC236}">
                  <a16:creationId xmlns:a16="http://schemas.microsoft.com/office/drawing/2014/main" id="{CD0D90C8-812C-4C30-BEB7-6AABAE237858}"/>
                </a:ext>
              </a:extLst>
            </p:cNvPr>
            <p:cNvGrpSpPr/>
            <p:nvPr/>
          </p:nvGrpSpPr>
          <p:grpSpPr>
            <a:xfrm rot="21206142">
              <a:off x="1463276" y="6121859"/>
              <a:ext cx="1901467" cy="807061"/>
              <a:chOff x="-1644639" y="1523318"/>
              <a:chExt cx="1901467" cy="807061"/>
            </a:xfrm>
          </p:grpSpPr>
          <p:sp>
            <p:nvSpPr>
              <p:cNvPr id="35" name="Arrow: Pentagon 34">
                <a:extLst>
                  <a:ext uri="{FF2B5EF4-FFF2-40B4-BE49-F238E27FC236}">
                    <a16:creationId xmlns:a16="http://schemas.microsoft.com/office/drawing/2014/main" id="{F06CA533-C054-4815-A963-1C6B4E504F89}"/>
                  </a:ext>
                </a:extLst>
              </p:cNvPr>
              <p:cNvSpPr/>
              <p:nvPr/>
            </p:nvSpPr>
            <p:spPr>
              <a:xfrm rot="10800000">
                <a:off x="-1644639" y="1523318"/>
                <a:ext cx="1864597" cy="807061"/>
              </a:xfrm>
              <a:prstGeom prst="homePlate">
                <a:avLst/>
              </a:prstGeom>
              <a:solidFill>
                <a:srgbClr val="F4E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78DAD3-D32F-4DD1-AE39-9E404105F36B}"/>
                  </a:ext>
                </a:extLst>
              </p:cNvPr>
              <p:cNvSpPr txBox="1"/>
              <p:nvPr/>
            </p:nvSpPr>
            <p:spPr>
              <a:xfrm>
                <a:off x="-1391380" y="1603683"/>
                <a:ext cx="1648208" cy="646331"/>
              </a:xfrm>
              <a:prstGeom prst="rect">
                <a:avLst/>
              </a:prstGeom>
              <a:noFill/>
            </p:spPr>
            <p:txBody>
              <a:bodyPr wrap="none" rtlCol="0">
                <a:spAutoFit/>
              </a:bodyPr>
              <a:lstStyle/>
              <a:p>
                <a:r>
                  <a:rPr lang="en-US" altLang="zh-CN" dirty="0">
                    <a:solidFill>
                      <a:srgbClr val="000000"/>
                    </a:solidFill>
                  </a:rPr>
                  <a:t>HK$130</a:t>
                </a:r>
                <a:endParaRPr lang="en-US" dirty="0">
                  <a:solidFill>
                    <a:srgbClr val="000000"/>
                  </a:solidFill>
                </a:endParaRPr>
              </a:p>
            </p:txBody>
          </p:sp>
        </p:grpSp>
        <p:sp>
          <p:nvSpPr>
            <p:cNvPr id="34" name="Oval 33">
              <a:extLst>
                <a:ext uri="{FF2B5EF4-FFF2-40B4-BE49-F238E27FC236}">
                  <a16:creationId xmlns:a16="http://schemas.microsoft.com/office/drawing/2014/main" id="{A688ACFC-BA69-47CD-8875-F73523987E15}"/>
                </a:ext>
              </a:extLst>
            </p:cNvPr>
            <p:cNvSpPr/>
            <p:nvPr/>
          </p:nvSpPr>
          <p:spPr>
            <a:xfrm>
              <a:off x="1652293" y="6553287"/>
              <a:ext cx="118619" cy="1186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D1524A99-FA97-4EB7-88A2-0D325641EB40}"/>
              </a:ext>
            </a:extLst>
          </p:cNvPr>
          <p:cNvSpPr txBox="1"/>
          <p:nvPr/>
        </p:nvSpPr>
        <p:spPr>
          <a:xfrm>
            <a:off x="868822" y="2720318"/>
            <a:ext cx="2464421" cy="1200329"/>
          </a:xfrm>
          <a:prstGeom prst="rect">
            <a:avLst/>
          </a:prstGeom>
          <a:noFill/>
        </p:spPr>
        <p:txBody>
          <a:bodyPr wrap="square">
            <a:spAutoFit/>
          </a:bodyPr>
          <a:lstStyle/>
          <a:p>
            <a:r>
              <a:rPr lang="en-US" altLang="zh-CN" b="1" dirty="0">
                <a:solidFill>
                  <a:schemeClr val="accent1"/>
                </a:solidFill>
              </a:rPr>
              <a:t>Beginning</a:t>
            </a:r>
          </a:p>
          <a:p>
            <a:r>
              <a:rPr lang="en-US" altLang="zh-CN" b="1" dirty="0">
                <a:solidFill>
                  <a:schemeClr val="accent1"/>
                </a:solidFill>
              </a:rPr>
              <a:t>Inventory</a:t>
            </a:r>
            <a:endParaRPr lang="en-US" b="1" dirty="0">
              <a:solidFill>
                <a:schemeClr val="accent1"/>
              </a:solidFill>
            </a:endParaRPr>
          </a:p>
        </p:txBody>
      </p:sp>
      <p:sp>
        <p:nvSpPr>
          <p:cNvPr id="39" name="TextBox 38">
            <a:extLst>
              <a:ext uri="{FF2B5EF4-FFF2-40B4-BE49-F238E27FC236}">
                <a16:creationId xmlns:a16="http://schemas.microsoft.com/office/drawing/2014/main" id="{650D92EA-D8CF-4A3F-A569-186B8D314C61}"/>
              </a:ext>
            </a:extLst>
          </p:cNvPr>
          <p:cNvSpPr txBox="1"/>
          <p:nvPr/>
        </p:nvSpPr>
        <p:spPr>
          <a:xfrm>
            <a:off x="868822" y="5524786"/>
            <a:ext cx="2464421" cy="646331"/>
          </a:xfrm>
          <a:prstGeom prst="rect">
            <a:avLst/>
          </a:prstGeom>
          <a:noFill/>
        </p:spPr>
        <p:txBody>
          <a:bodyPr wrap="square">
            <a:spAutoFit/>
          </a:bodyPr>
          <a:lstStyle/>
          <a:p>
            <a:r>
              <a:rPr lang="en-US" altLang="zh-CN" b="1" dirty="0">
                <a:solidFill>
                  <a:schemeClr val="accent1"/>
                </a:solidFill>
              </a:rPr>
              <a:t>Purchase 1</a:t>
            </a:r>
            <a:endParaRPr lang="en-US" b="1" dirty="0">
              <a:solidFill>
                <a:schemeClr val="accent1"/>
              </a:solidFill>
            </a:endParaRPr>
          </a:p>
        </p:txBody>
      </p:sp>
      <p:sp>
        <p:nvSpPr>
          <p:cNvPr id="40" name="TextBox 39">
            <a:extLst>
              <a:ext uri="{FF2B5EF4-FFF2-40B4-BE49-F238E27FC236}">
                <a16:creationId xmlns:a16="http://schemas.microsoft.com/office/drawing/2014/main" id="{659F8594-CC3A-4674-BDCD-51DBF1C25CB0}"/>
              </a:ext>
            </a:extLst>
          </p:cNvPr>
          <p:cNvSpPr txBox="1"/>
          <p:nvPr/>
        </p:nvSpPr>
        <p:spPr>
          <a:xfrm>
            <a:off x="868822" y="8012175"/>
            <a:ext cx="2464421" cy="646331"/>
          </a:xfrm>
          <a:prstGeom prst="rect">
            <a:avLst/>
          </a:prstGeom>
          <a:noFill/>
        </p:spPr>
        <p:txBody>
          <a:bodyPr wrap="square">
            <a:spAutoFit/>
          </a:bodyPr>
          <a:lstStyle/>
          <a:p>
            <a:r>
              <a:rPr lang="en-US" altLang="zh-CN" b="1" dirty="0">
                <a:solidFill>
                  <a:schemeClr val="accent1"/>
                </a:solidFill>
              </a:rPr>
              <a:t>Purchase 2</a:t>
            </a:r>
            <a:endParaRPr lang="en-US" b="1" dirty="0">
              <a:solidFill>
                <a:schemeClr val="accent1"/>
              </a:solidFill>
            </a:endParaRPr>
          </a:p>
        </p:txBody>
      </p:sp>
      <p:sp>
        <p:nvSpPr>
          <p:cNvPr id="41" name="TextBox 40">
            <a:extLst>
              <a:ext uri="{FF2B5EF4-FFF2-40B4-BE49-F238E27FC236}">
                <a16:creationId xmlns:a16="http://schemas.microsoft.com/office/drawing/2014/main" id="{EDB9C8E1-A9F8-4D53-A1A6-B95E9D9C39FA}"/>
              </a:ext>
            </a:extLst>
          </p:cNvPr>
          <p:cNvSpPr txBox="1"/>
          <p:nvPr/>
        </p:nvSpPr>
        <p:spPr>
          <a:xfrm>
            <a:off x="868822" y="10499564"/>
            <a:ext cx="2464421" cy="646331"/>
          </a:xfrm>
          <a:prstGeom prst="rect">
            <a:avLst/>
          </a:prstGeom>
          <a:noFill/>
        </p:spPr>
        <p:txBody>
          <a:bodyPr wrap="square">
            <a:spAutoFit/>
          </a:bodyPr>
          <a:lstStyle/>
          <a:p>
            <a:r>
              <a:rPr lang="en-US" altLang="zh-CN" b="1" dirty="0">
                <a:solidFill>
                  <a:schemeClr val="accent1"/>
                </a:solidFill>
              </a:rPr>
              <a:t>Purchase 3</a:t>
            </a:r>
            <a:endParaRPr lang="en-US" b="1" dirty="0">
              <a:solidFill>
                <a:schemeClr val="accent1"/>
              </a:solidFill>
            </a:endParaRPr>
          </a:p>
        </p:txBody>
      </p:sp>
      <p:sp>
        <p:nvSpPr>
          <p:cNvPr id="44" name="TextBox 43">
            <a:extLst>
              <a:ext uri="{FF2B5EF4-FFF2-40B4-BE49-F238E27FC236}">
                <a16:creationId xmlns:a16="http://schemas.microsoft.com/office/drawing/2014/main" id="{30959C81-5034-4720-8F14-DD042021C5C8}"/>
              </a:ext>
            </a:extLst>
          </p:cNvPr>
          <p:cNvSpPr txBox="1"/>
          <p:nvPr/>
        </p:nvSpPr>
        <p:spPr>
          <a:xfrm>
            <a:off x="7146892" y="3117552"/>
            <a:ext cx="2090057" cy="1200329"/>
          </a:xfrm>
          <a:prstGeom prst="rect">
            <a:avLst/>
          </a:prstGeom>
          <a:noFill/>
        </p:spPr>
        <p:txBody>
          <a:bodyPr wrap="square">
            <a:spAutoFit/>
          </a:bodyPr>
          <a:lstStyle/>
          <a:p>
            <a:r>
              <a:rPr lang="en-US" altLang="zh-CN" b="1" dirty="0">
                <a:solidFill>
                  <a:srgbClr val="E0A71A"/>
                </a:solidFill>
              </a:rPr>
              <a:t>Ending</a:t>
            </a:r>
          </a:p>
          <a:p>
            <a:r>
              <a:rPr lang="en-US" altLang="zh-CN" b="1" dirty="0">
                <a:solidFill>
                  <a:srgbClr val="E0A71A"/>
                </a:solidFill>
              </a:rPr>
              <a:t>Inventory</a:t>
            </a:r>
            <a:endParaRPr lang="en-US" b="1" dirty="0">
              <a:solidFill>
                <a:srgbClr val="E0A71A"/>
              </a:solidFill>
            </a:endParaRPr>
          </a:p>
        </p:txBody>
      </p:sp>
      <p:sp>
        <p:nvSpPr>
          <p:cNvPr id="45" name="TextBox 44">
            <a:extLst>
              <a:ext uri="{FF2B5EF4-FFF2-40B4-BE49-F238E27FC236}">
                <a16:creationId xmlns:a16="http://schemas.microsoft.com/office/drawing/2014/main" id="{B8BF4E02-91E8-4848-9BE1-185AC5A33E5E}"/>
              </a:ext>
            </a:extLst>
          </p:cNvPr>
          <p:cNvSpPr txBox="1"/>
          <p:nvPr/>
        </p:nvSpPr>
        <p:spPr>
          <a:xfrm>
            <a:off x="7146892" y="11412556"/>
            <a:ext cx="2592194" cy="1200329"/>
          </a:xfrm>
          <a:prstGeom prst="rect">
            <a:avLst/>
          </a:prstGeom>
          <a:noFill/>
        </p:spPr>
        <p:txBody>
          <a:bodyPr wrap="square">
            <a:spAutoFit/>
          </a:bodyPr>
          <a:lstStyle/>
          <a:p>
            <a:r>
              <a:rPr lang="en-US" altLang="zh-CN" b="1" dirty="0">
                <a:solidFill>
                  <a:srgbClr val="8FCFB6"/>
                </a:solidFill>
              </a:rPr>
              <a:t>Cost of</a:t>
            </a:r>
          </a:p>
          <a:p>
            <a:r>
              <a:rPr lang="en-US" b="1" dirty="0">
                <a:solidFill>
                  <a:srgbClr val="8FCFB6"/>
                </a:solidFill>
              </a:rPr>
              <a:t>Goods Sold</a:t>
            </a:r>
          </a:p>
        </p:txBody>
      </p:sp>
      <p:pic>
        <p:nvPicPr>
          <p:cNvPr id="5" name="Picture 4">
            <a:extLst>
              <a:ext uri="{FF2B5EF4-FFF2-40B4-BE49-F238E27FC236}">
                <a16:creationId xmlns:a16="http://schemas.microsoft.com/office/drawing/2014/main" id="{6AE5015B-50E3-40D6-B1A4-4206426B9AF7}"/>
              </a:ext>
            </a:extLst>
          </p:cNvPr>
          <p:cNvPicPr>
            <a:picLocks noChangeAspect="1"/>
          </p:cNvPicPr>
          <p:nvPr/>
        </p:nvPicPr>
        <p:blipFill>
          <a:blip r:embed="rId5"/>
          <a:stretch>
            <a:fillRect/>
          </a:stretch>
        </p:blipFill>
        <p:spPr>
          <a:xfrm>
            <a:off x="10528837" y="0"/>
            <a:ext cx="13848813" cy="13716000"/>
          </a:xfrm>
          <a:prstGeom prst="rect">
            <a:avLst/>
          </a:prstGeom>
        </p:spPr>
      </p:pic>
      <p:pic>
        <p:nvPicPr>
          <p:cNvPr id="43" name="Picture 4" descr="Box parcel icon isometric style Royalty Free Vector Image">
            <a:extLst>
              <a:ext uri="{FF2B5EF4-FFF2-40B4-BE49-F238E27FC236}">
                <a16:creationId xmlns:a16="http://schemas.microsoft.com/office/drawing/2014/main" id="{6F5FC3A8-26D1-4E6B-BBBC-74C6AE1347FB}"/>
              </a:ext>
            </a:extLst>
          </p:cNvPr>
          <p:cNvPicPr>
            <a:picLocks noChangeAspect="1" noChangeArrowheads="1"/>
          </p:cNvPicPr>
          <p:nvPr/>
        </p:nvPicPr>
        <p:blipFill rotWithShape="1">
          <a:blip r:embed="rId3" cstate="email">
            <a:duotone>
              <a:prstClr val="black"/>
              <a:srgbClr val="8FCFB6">
                <a:tint val="45000"/>
                <a:satMod val="400000"/>
              </a:srgbClr>
            </a:duotone>
            <a:extLst>
              <a:ext uri="{BEBA8EAE-BF5A-486C-A8C5-ECC9F3942E4B}">
                <a14:imgProps xmlns:a14="http://schemas.microsoft.com/office/drawing/2010/main">
                  <a14:imgLayer r:embed="rId4">
                    <a14:imgEffect>
                      <a14:backgroundRemoval t="2500" b="90463" l="4800" r="90000"/>
                    </a14:imgEffect>
                  </a14:imgLayer>
                </a14:imgProps>
              </a:ext>
              <a:ext uri="{28A0092B-C50C-407E-A947-70E740481C1C}">
                <a14:useLocalDpi xmlns:a14="http://schemas.microsoft.com/office/drawing/2010/main" val="0"/>
              </a:ext>
            </a:extLst>
          </a:blip>
          <a:srcRect l="50000" b="9718"/>
          <a:stretch/>
        </p:blipFill>
        <p:spPr bwMode="auto">
          <a:xfrm>
            <a:off x="5343547" y="7751538"/>
            <a:ext cx="598743" cy="116760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DA617A-4656-4FCE-BB98-FC52992753D1}"/>
              </a:ext>
            </a:extLst>
          </p:cNvPr>
          <p:cNvSpPr>
            <a:spLocks noGrp="1"/>
          </p:cNvSpPr>
          <p:nvPr>
            <p:ph type="ftr" sz="quarter" idx="11"/>
          </p:nvPr>
        </p:nvSpPr>
        <p:spPr/>
        <p:txBody>
          <a:bodyPr/>
          <a:lstStyle/>
          <a:p>
            <a:r>
              <a:rPr lang="en-US" dirty="0"/>
              <a:t>Ch6 Inventories | ACT2111 Introductory Financial Accounting (2023)</a:t>
            </a:r>
          </a:p>
        </p:txBody>
      </p:sp>
      <p:sp>
        <p:nvSpPr>
          <p:cNvPr id="4" name="Slide Number Placeholder 3">
            <a:extLst>
              <a:ext uri="{FF2B5EF4-FFF2-40B4-BE49-F238E27FC236}">
                <a16:creationId xmlns:a16="http://schemas.microsoft.com/office/drawing/2014/main" id="{75D55FB5-7705-493F-A1BE-7131F34E2E22}"/>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3289690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6120-40EB-43A2-8804-1E5E97B1BC2A}"/>
              </a:ext>
            </a:extLst>
          </p:cNvPr>
          <p:cNvSpPr>
            <a:spLocks noGrp="1"/>
          </p:cNvSpPr>
          <p:nvPr>
            <p:ph type="title"/>
          </p:nvPr>
        </p:nvSpPr>
        <p:spPr/>
        <p:txBody>
          <a:bodyPr>
            <a:noAutofit/>
          </a:bodyPr>
          <a:lstStyle/>
          <a:p>
            <a:r>
              <a:rPr lang="en-US" sz="6000" dirty="0"/>
              <a:t>Financial Statement and Tax Effects of Cost Flow Methods</a:t>
            </a:r>
          </a:p>
        </p:txBody>
      </p:sp>
      <p:sp>
        <p:nvSpPr>
          <p:cNvPr id="3" name="Content Placeholder 2">
            <a:extLst>
              <a:ext uri="{FF2B5EF4-FFF2-40B4-BE49-F238E27FC236}">
                <a16:creationId xmlns:a16="http://schemas.microsoft.com/office/drawing/2014/main" id="{BD47E603-BDE7-4329-BC58-AF75BF53D2FB}"/>
              </a:ext>
            </a:extLst>
          </p:cNvPr>
          <p:cNvSpPr>
            <a:spLocks noGrp="1"/>
          </p:cNvSpPr>
          <p:nvPr>
            <p:ph sz="quarter" idx="13"/>
          </p:nvPr>
        </p:nvSpPr>
        <p:spPr/>
        <p:txBody>
          <a:bodyPr>
            <a:normAutofit/>
          </a:bodyPr>
          <a:lstStyle/>
          <a:p>
            <a:r>
              <a:rPr lang="en-US" dirty="0"/>
              <a:t>Either of the two cost flow assumptions is acceptable for use</a:t>
            </a:r>
          </a:p>
          <a:p>
            <a:pPr lvl="1"/>
            <a:r>
              <a:rPr lang="en-US" dirty="0"/>
              <a:t>A recent survey of IFRS companies indicated that approximately 60% of these companies use the </a:t>
            </a:r>
            <a:r>
              <a:rPr lang="en-US" b="1" dirty="0"/>
              <a:t>average-cost</a:t>
            </a:r>
            <a:r>
              <a:rPr lang="en-US" dirty="0"/>
              <a:t> method, with 40% using </a:t>
            </a:r>
            <a:r>
              <a:rPr lang="en-US" b="1" dirty="0"/>
              <a:t>FIFO</a:t>
            </a:r>
          </a:p>
          <a:p>
            <a:pPr lvl="1"/>
            <a:r>
              <a:rPr lang="en-US" dirty="0"/>
              <a:t>Approximately 23% use both average-cost and FIFO for different parts of their inventory. For example, </a:t>
            </a:r>
          </a:p>
          <a:p>
            <a:pPr lvl="2"/>
            <a:r>
              <a:rPr lang="en-US" dirty="0"/>
              <a:t>Lenovo (CHN) uses the average-cost method</a:t>
            </a:r>
          </a:p>
          <a:p>
            <a:pPr lvl="2"/>
            <a:r>
              <a:rPr lang="en-US" dirty="0" err="1"/>
              <a:t>Yingli</a:t>
            </a:r>
            <a:r>
              <a:rPr lang="en-US" dirty="0"/>
              <a:t> Solar (CHN) uses average-costing for key raw materials and FIFO for the remainder of its inventories</a:t>
            </a:r>
          </a:p>
          <a:p>
            <a:r>
              <a:rPr lang="en-US" dirty="0"/>
              <a:t>The reasons of adopting different inventory cost flow methods </a:t>
            </a:r>
          </a:p>
          <a:p>
            <a:pPr marL="1828586" lvl="1" indent="-914400">
              <a:buFont typeface="+mj-lt"/>
              <a:buAutoNum type="arabicPeriod"/>
            </a:pPr>
            <a:r>
              <a:rPr lang="en-US" dirty="0"/>
              <a:t>income statement effects</a:t>
            </a:r>
          </a:p>
          <a:p>
            <a:pPr marL="1828586" lvl="1" indent="-914400">
              <a:buFont typeface="+mj-lt"/>
              <a:buAutoNum type="arabicPeriod"/>
            </a:pPr>
            <a:r>
              <a:rPr lang="en-US" dirty="0"/>
              <a:t>statement of financial position effects</a:t>
            </a:r>
          </a:p>
          <a:p>
            <a:pPr marL="1828586" lvl="1" indent="-914400">
              <a:buFont typeface="+mj-lt"/>
              <a:buAutoNum type="arabicPeriod"/>
            </a:pPr>
            <a:r>
              <a:rPr lang="en-US" dirty="0"/>
              <a:t>tax effects</a:t>
            </a:r>
          </a:p>
        </p:txBody>
      </p:sp>
      <p:sp>
        <p:nvSpPr>
          <p:cNvPr id="4" name="Footer Placeholder 3">
            <a:extLst>
              <a:ext uri="{FF2B5EF4-FFF2-40B4-BE49-F238E27FC236}">
                <a16:creationId xmlns:a16="http://schemas.microsoft.com/office/drawing/2014/main" id="{483D66AB-DB5E-44C8-BDED-57674C0EF91A}"/>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D79F7B1E-C875-426F-B054-F6BA5AE08DFE}"/>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Tree>
    <p:extLst>
      <p:ext uri="{BB962C8B-B14F-4D97-AF65-F5344CB8AC3E}">
        <p14:creationId xmlns:p14="http://schemas.microsoft.com/office/powerpoint/2010/main" val="192334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E46D-31C0-4B81-888A-77417D2F0DD8}"/>
              </a:ext>
            </a:extLst>
          </p:cNvPr>
          <p:cNvSpPr>
            <a:spLocks noGrp="1"/>
          </p:cNvSpPr>
          <p:nvPr>
            <p:ph type="title"/>
          </p:nvPr>
        </p:nvSpPr>
        <p:spPr/>
        <p:txBody>
          <a:bodyPr/>
          <a:lstStyle/>
          <a:p>
            <a:r>
              <a:rPr lang="en-US" dirty="0"/>
              <a:t>Income Statement Effects</a:t>
            </a:r>
          </a:p>
        </p:txBody>
      </p:sp>
      <p:sp>
        <p:nvSpPr>
          <p:cNvPr id="3" name="Content Placeholder 2">
            <a:extLst>
              <a:ext uri="{FF2B5EF4-FFF2-40B4-BE49-F238E27FC236}">
                <a16:creationId xmlns:a16="http://schemas.microsoft.com/office/drawing/2014/main" id="{EC691730-0E58-438F-A9EB-630CDB494EF1}"/>
              </a:ext>
            </a:extLst>
          </p:cNvPr>
          <p:cNvSpPr>
            <a:spLocks noGrp="1"/>
          </p:cNvSpPr>
          <p:nvPr>
            <p:ph sz="quarter" idx="13"/>
          </p:nvPr>
        </p:nvSpPr>
        <p:spPr>
          <a:xfrm>
            <a:off x="990600" y="2330379"/>
            <a:ext cx="7629362" cy="10033073"/>
          </a:xfrm>
        </p:spPr>
        <p:txBody>
          <a:bodyPr>
            <a:normAutofit/>
          </a:bodyPr>
          <a:lstStyle/>
          <a:p>
            <a:r>
              <a:rPr lang="en-US" sz="4400" dirty="0"/>
              <a:t>In a period of </a:t>
            </a:r>
            <a:r>
              <a:rPr lang="en-US" sz="4400" b="1" dirty="0">
                <a:solidFill>
                  <a:schemeClr val="accent2"/>
                </a:solidFill>
              </a:rPr>
              <a:t>rising</a:t>
            </a:r>
            <a:r>
              <a:rPr lang="en-US" sz="4400" dirty="0"/>
              <a:t> prices (as is the case in the Lin example), FIFO reports a higher net income (HK$2,310) than average-cost (HK$2,030)</a:t>
            </a:r>
          </a:p>
          <a:p>
            <a:r>
              <a:rPr lang="en-US" sz="4400" dirty="0"/>
              <a:t>If prices are </a:t>
            </a:r>
            <a:r>
              <a:rPr lang="en-US" sz="4400" b="1" dirty="0">
                <a:solidFill>
                  <a:schemeClr val="accent2"/>
                </a:solidFill>
              </a:rPr>
              <a:t>falling</a:t>
            </a:r>
            <a:r>
              <a:rPr lang="en-US" sz="4400" dirty="0"/>
              <a:t>, the results from the use of FIFO and average-cost are reversed. FIFO will report the lower net income and average-cost the higher</a:t>
            </a:r>
          </a:p>
        </p:txBody>
      </p:sp>
      <p:pic>
        <p:nvPicPr>
          <p:cNvPr id="5" name="Picture 4">
            <a:extLst>
              <a:ext uri="{FF2B5EF4-FFF2-40B4-BE49-F238E27FC236}">
                <a16:creationId xmlns:a16="http://schemas.microsoft.com/office/drawing/2014/main" id="{86AE3577-D4BE-4DEE-BE17-F52D1C3027E3}"/>
              </a:ext>
            </a:extLst>
          </p:cNvPr>
          <p:cNvPicPr>
            <a:picLocks noChangeAspect="1"/>
          </p:cNvPicPr>
          <p:nvPr/>
        </p:nvPicPr>
        <p:blipFill>
          <a:blip r:embed="rId3"/>
          <a:stretch>
            <a:fillRect/>
          </a:stretch>
        </p:blipFill>
        <p:spPr>
          <a:xfrm>
            <a:off x="8849594" y="2057403"/>
            <a:ext cx="14442206" cy="8349914"/>
          </a:xfrm>
          <a:prstGeom prst="rect">
            <a:avLst/>
          </a:prstGeom>
        </p:spPr>
      </p:pic>
      <p:sp>
        <p:nvSpPr>
          <p:cNvPr id="7" name="Rectangle: Rounded Corners 6">
            <a:extLst>
              <a:ext uri="{FF2B5EF4-FFF2-40B4-BE49-F238E27FC236}">
                <a16:creationId xmlns:a16="http://schemas.microsoft.com/office/drawing/2014/main" id="{26AE6C45-3150-44E5-882D-7EC82E3C7B61}"/>
              </a:ext>
            </a:extLst>
          </p:cNvPr>
          <p:cNvSpPr/>
          <p:nvPr/>
        </p:nvSpPr>
        <p:spPr>
          <a:xfrm>
            <a:off x="14258445" y="10642879"/>
            <a:ext cx="9044896" cy="1854678"/>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9" name="Rectangle: Rounded Corners 8">
            <a:extLst>
              <a:ext uri="{FF2B5EF4-FFF2-40B4-BE49-F238E27FC236}">
                <a16:creationId xmlns:a16="http://schemas.microsoft.com/office/drawing/2014/main" id="{F1FC1EDD-474F-4CDE-8392-96460E22B87A}"/>
              </a:ext>
            </a:extLst>
          </p:cNvPr>
          <p:cNvSpPr/>
          <p:nvPr/>
        </p:nvSpPr>
        <p:spPr>
          <a:xfrm>
            <a:off x="14028813" y="10407317"/>
            <a:ext cx="9044896" cy="1854678"/>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a:solidFill>
                  <a:schemeClr val="tx2"/>
                </a:solidFill>
              </a:rPr>
              <a:t>When prices are rising (which is usually the case), companies tend to prefer </a:t>
            </a:r>
            <a:r>
              <a:rPr lang="en-US" altLang="zh-CN" b="1" dirty="0">
                <a:solidFill>
                  <a:schemeClr val="tx2"/>
                </a:solidFill>
              </a:rPr>
              <a:t>FIFO</a:t>
            </a:r>
            <a:r>
              <a:rPr lang="en-US" altLang="zh-CN" dirty="0">
                <a:solidFill>
                  <a:schemeClr val="tx2"/>
                </a:solidFill>
              </a:rPr>
              <a:t> because it results in higher net income.</a:t>
            </a:r>
          </a:p>
        </p:txBody>
      </p:sp>
      <p:sp>
        <p:nvSpPr>
          <p:cNvPr id="4" name="Footer Placeholder 3">
            <a:extLst>
              <a:ext uri="{FF2B5EF4-FFF2-40B4-BE49-F238E27FC236}">
                <a16:creationId xmlns:a16="http://schemas.microsoft.com/office/drawing/2014/main" id="{ADD8329D-8EA2-4BA0-A4AA-5A05A3F4B3EE}"/>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15D1932A-94E5-44AA-B0B6-4D61A5026441}"/>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1433830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232B-CA5D-486E-AB87-018DA570F143}"/>
              </a:ext>
            </a:extLst>
          </p:cNvPr>
          <p:cNvSpPr>
            <a:spLocks noGrp="1"/>
          </p:cNvSpPr>
          <p:nvPr>
            <p:ph type="title"/>
          </p:nvPr>
        </p:nvSpPr>
        <p:spPr/>
        <p:txBody>
          <a:bodyPr>
            <a:normAutofit fontScale="90000"/>
          </a:bodyPr>
          <a:lstStyle/>
          <a:p>
            <a:r>
              <a:rPr lang="en-US" dirty="0"/>
              <a:t>Statement of Financial Position Effects</a:t>
            </a:r>
            <a:r>
              <a:rPr lang="en-US" sz="7200" dirty="0"/>
              <a:t> and Tax Effects </a:t>
            </a:r>
            <a:endParaRPr lang="en-US" dirty="0"/>
          </a:p>
        </p:txBody>
      </p:sp>
      <p:sp>
        <p:nvSpPr>
          <p:cNvPr id="3" name="Content Placeholder 2">
            <a:extLst>
              <a:ext uri="{FF2B5EF4-FFF2-40B4-BE49-F238E27FC236}">
                <a16:creationId xmlns:a16="http://schemas.microsoft.com/office/drawing/2014/main" id="{40953BA7-B2A9-469A-BFE8-AA127A98A4CA}"/>
              </a:ext>
            </a:extLst>
          </p:cNvPr>
          <p:cNvSpPr>
            <a:spLocks noGrp="1"/>
          </p:cNvSpPr>
          <p:nvPr>
            <p:ph sz="quarter" idx="13"/>
          </p:nvPr>
        </p:nvSpPr>
        <p:spPr/>
        <p:txBody>
          <a:bodyPr/>
          <a:lstStyle/>
          <a:p>
            <a:r>
              <a:rPr lang="en-US" dirty="0"/>
              <a:t>Statement of Financial Position Effects</a:t>
            </a:r>
          </a:p>
          <a:p>
            <a:endParaRPr lang="en-US" dirty="0"/>
          </a:p>
          <a:p>
            <a:endParaRPr lang="en-US" dirty="0"/>
          </a:p>
          <a:p>
            <a:endParaRPr lang="en-US" dirty="0"/>
          </a:p>
          <a:p>
            <a:endParaRPr lang="en-US" dirty="0"/>
          </a:p>
          <a:p>
            <a:r>
              <a:rPr lang="en-US" dirty="0"/>
              <a:t>Tax Effects </a:t>
            </a:r>
          </a:p>
          <a:p>
            <a:pPr lvl="1"/>
            <a:endParaRPr lang="en-US" dirty="0"/>
          </a:p>
          <a:p>
            <a:pPr lvl="1"/>
            <a:endParaRPr lang="en-US" dirty="0"/>
          </a:p>
        </p:txBody>
      </p:sp>
      <p:sp>
        <p:nvSpPr>
          <p:cNvPr id="7" name="Rectangle: Rounded Corners 6">
            <a:extLst>
              <a:ext uri="{FF2B5EF4-FFF2-40B4-BE49-F238E27FC236}">
                <a16:creationId xmlns:a16="http://schemas.microsoft.com/office/drawing/2014/main" id="{CE9B62CE-D79A-462F-A050-C3626E4ACFB9}"/>
              </a:ext>
            </a:extLst>
          </p:cNvPr>
          <p:cNvSpPr/>
          <p:nvPr/>
        </p:nvSpPr>
        <p:spPr>
          <a:xfrm>
            <a:off x="2006977" y="3719565"/>
            <a:ext cx="10533366" cy="354091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800" dirty="0">
              <a:solidFill>
                <a:schemeClr val="tx2"/>
              </a:solidFill>
            </a:endParaRPr>
          </a:p>
        </p:txBody>
      </p:sp>
      <p:sp>
        <p:nvSpPr>
          <p:cNvPr id="9" name="Rectangle: Rounded Corners 8">
            <a:extLst>
              <a:ext uri="{FF2B5EF4-FFF2-40B4-BE49-F238E27FC236}">
                <a16:creationId xmlns:a16="http://schemas.microsoft.com/office/drawing/2014/main" id="{0591B73A-8A4E-429A-9C0D-B50D4883AC13}"/>
              </a:ext>
            </a:extLst>
          </p:cNvPr>
          <p:cNvSpPr/>
          <p:nvPr/>
        </p:nvSpPr>
        <p:spPr>
          <a:xfrm>
            <a:off x="1777345" y="3484003"/>
            <a:ext cx="10533366" cy="354091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800" dirty="0">
                <a:solidFill>
                  <a:schemeClr val="tx2"/>
                </a:solidFill>
              </a:rPr>
              <a:t>A major advantage of the </a:t>
            </a:r>
            <a:r>
              <a:rPr lang="en-US" altLang="zh-CN" sz="4800" b="1" dirty="0">
                <a:solidFill>
                  <a:schemeClr val="tx2"/>
                </a:solidFill>
              </a:rPr>
              <a:t>FIFO method </a:t>
            </a:r>
            <a:r>
              <a:rPr lang="en-US" altLang="zh-CN" sz="4800" dirty="0">
                <a:solidFill>
                  <a:schemeClr val="tx2"/>
                </a:solidFill>
              </a:rPr>
              <a:t>is that in a period of inflation, costs allocated to ending inventory will approximate their current cost</a:t>
            </a:r>
          </a:p>
        </p:txBody>
      </p:sp>
      <p:sp>
        <p:nvSpPr>
          <p:cNvPr id="10" name="Rectangle: Rounded Corners 9">
            <a:extLst>
              <a:ext uri="{FF2B5EF4-FFF2-40B4-BE49-F238E27FC236}">
                <a16:creationId xmlns:a16="http://schemas.microsoft.com/office/drawing/2014/main" id="{4FACB39C-4D8A-4B1A-A5CC-E505AEEFDE42}"/>
              </a:ext>
            </a:extLst>
          </p:cNvPr>
          <p:cNvSpPr/>
          <p:nvPr/>
        </p:nvSpPr>
        <p:spPr>
          <a:xfrm>
            <a:off x="12999607" y="3719565"/>
            <a:ext cx="10533366" cy="354091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800" dirty="0">
              <a:solidFill>
                <a:schemeClr val="tx2"/>
              </a:solidFill>
            </a:endParaRPr>
          </a:p>
        </p:txBody>
      </p:sp>
      <p:sp>
        <p:nvSpPr>
          <p:cNvPr id="11" name="Rectangle: Rounded Corners 10">
            <a:extLst>
              <a:ext uri="{FF2B5EF4-FFF2-40B4-BE49-F238E27FC236}">
                <a16:creationId xmlns:a16="http://schemas.microsoft.com/office/drawing/2014/main" id="{2ABA5876-AF59-4947-9D9C-F2CC0DA19B99}"/>
              </a:ext>
            </a:extLst>
          </p:cNvPr>
          <p:cNvSpPr/>
          <p:nvPr/>
        </p:nvSpPr>
        <p:spPr>
          <a:xfrm>
            <a:off x="12769975" y="3484003"/>
            <a:ext cx="10533366" cy="354091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800" dirty="0">
                <a:solidFill>
                  <a:schemeClr val="tx2"/>
                </a:solidFill>
              </a:rPr>
              <a:t>A shortcoming of the </a:t>
            </a:r>
            <a:r>
              <a:rPr lang="en-US" altLang="zh-CN" sz="4800" b="1" dirty="0">
                <a:solidFill>
                  <a:schemeClr val="tx2"/>
                </a:solidFill>
              </a:rPr>
              <a:t>average-cost method</a:t>
            </a:r>
            <a:r>
              <a:rPr lang="en-US" altLang="zh-CN" sz="4800" dirty="0">
                <a:solidFill>
                  <a:schemeClr val="tx2"/>
                </a:solidFill>
              </a:rPr>
              <a:t> is that in a period of inflation, costs allocated to ending inventory may be understated in terms of current cost</a:t>
            </a:r>
          </a:p>
        </p:txBody>
      </p:sp>
      <p:sp>
        <p:nvSpPr>
          <p:cNvPr id="12" name="Rectangle: Rounded Corners 11">
            <a:extLst>
              <a:ext uri="{FF2B5EF4-FFF2-40B4-BE49-F238E27FC236}">
                <a16:creationId xmlns:a16="http://schemas.microsoft.com/office/drawing/2014/main" id="{76CD27F0-3235-456A-B8A1-D5DC1D3CB69C}"/>
              </a:ext>
            </a:extLst>
          </p:cNvPr>
          <p:cNvSpPr/>
          <p:nvPr/>
        </p:nvSpPr>
        <p:spPr>
          <a:xfrm>
            <a:off x="2006977" y="9058103"/>
            <a:ext cx="10533366" cy="354091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800" dirty="0">
              <a:solidFill>
                <a:schemeClr val="tx2"/>
              </a:solidFill>
            </a:endParaRPr>
          </a:p>
        </p:txBody>
      </p:sp>
      <p:sp>
        <p:nvSpPr>
          <p:cNvPr id="13" name="Rectangle: Rounded Corners 12">
            <a:extLst>
              <a:ext uri="{FF2B5EF4-FFF2-40B4-BE49-F238E27FC236}">
                <a16:creationId xmlns:a16="http://schemas.microsoft.com/office/drawing/2014/main" id="{9A60E397-B736-4CEE-A9D5-DC42F70D6C93}"/>
              </a:ext>
            </a:extLst>
          </p:cNvPr>
          <p:cNvSpPr/>
          <p:nvPr/>
        </p:nvSpPr>
        <p:spPr>
          <a:xfrm>
            <a:off x="1777345" y="8822541"/>
            <a:ext cx="10533366" cy="354091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800" dirty="0">
                <a:solidFill>
                  <a:schemeClr val="tx2"/>
                </a:solidFill>
              </a:rPr>
              <a:t>Both inventory and net income are higher when companies use </a:t>
            </a:r>
            <a:r>
              <a:rPr lang="en-US" altLang="zh-CN" sz="4800" b="1" dirty="0">
                <a:solidFill>
                  <a:schemeClr val="tx2"/>
                </a:solidFill>
              </a:rPr>
              <a:t>FIFO </a:t>
            </a:r>
            <a:r>
              <a:rPr lang="en-US" altLang="zh-CN" sz="4800" dirty="0">
                <a:solidFill>
                  <a:schemeClr val="tx2"/>
                </a:solidFill>
              </a:rPr>
              <a:t>in a period of inflation.</a:t>
            </a:r>
            <a:r>
              <a:rPr lang="zh-CN" altLang="en-US" sz="4800" dirty="0">
                <a:solidFill>
                  <a:schemeClr val="tx2"/>
                </a:solidFill>
              </a:rPr>
              <a:t> </a:t>
            </a:r>
            <a:r>
              <a:rPr lang="en-US" altLang="zh-CN" sz="4800" dirty="0">
                <a:solidFill>
                  <a:schemeClr val="tx2"/>
                </a:solidFill>
              </a:rPr>
              <a:t>But</a:t>
            </a:r>
            <a:r>
              <a:rPr lang="zh-CN" altLang="en-US" sz="4800" dirty="0">
                <a:solidFill>
                  <a:schemeClr val="tx2"/>
                </a:solidFill>
              </a:rPr>
              <a:t> </a:t>
            </a:r>
            <a:r>
              <a:rPr lang="en-US" altLang="zh-CN" sz="4800" dirty="0">
                <a:solidFill>
                  <a:schemeClr val="tx2"/>
                </a:solidFill>
              </a:rPr>
              <a:t>income</a:t>
            </a:r>
            <a:r>
              <a:rPr lang="zh-CN" altLang="en-US" sz="4800" dirty="0">
                <a:solidFill>
                  <a:schemeClr val="tx2"/>
                </a:solidFill>
              </a:rPr>
              <a:t> </a:t>
            </a:r>
            <a:r>
              <a:rPr lang="en-US" altLang="zh-CN" sz="4800" dirty="0">
                <a:solidFill>
                  <a:schemeClr val="tx2"/>
                </a:solidFill>
              </a:rPr>
              <a:t>taxes are higher</a:t>
            </a:r>
          </a:p>
        </p:txBody>
      </p:sp>
      <p:sp>
        <p:nvSpPr>
          <p:cNvPr id="14" name="Rectangle: Rounded Corners 13">
            <a:extLst>
              <a:ext uri="{FF2B5EF4-FFF2-40B4-BE49-F238E27FC236}">
                <a16:creationId xmlns:a16="http://schemas.microsoft.com/office/drawing/2014/main" id="{25A0AC33-6579-49FD-AC36-6FFC8F2FCD79}"/>
              </a:ext>
            </a:extLst>
          </p:cNvPr>
          <p:cNvSpPr/>
          <p:nvPr/>
        </p:nvSpPr>
        <p:spPr>
          <a:xfrm>
            <a:off x="12999607" y="9058103"/>
            <a:ext cx="10533366" cy="354091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800" dirty="0">
              <a:solidFill>
                <a:schemeClr val="tx2"/>
              </a:solidFill>
            </a:endParaRPr>
          </a:p>
        </p:txBody>
      </p:sp>
      <p:sp>
        <p:nvSpPr>
          <p:cNvPr id="15" name="Rectangle: Rounded Corners 14">
            <a:extLst>
              <a:ext uri="{FF2B5EF4-FFF2-40B4-BE49-F238E27FC236}">
                <a16:creationId xmlns:a16="http://schemas.microsoft.com/office/drawing/2014/main" id="{56799B4B-4D7A-4DDA-9E78-F337C941D9CB}"/>
              </a:ext>
            </a:extLst>
          </p:cNvPr>
          <p:cNvSpPr/>
          <p:nvPr/>
        </p:nvSpPr>
        <p:spPr>
          <a:xfrm>
            <a:off x="12769975" y="8822541"/>
            <a:ext cx="10533366" cy="354091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800" b="1" dirty="0">
                <a:solidFill>
                  <a:schemeClr val="tx2"/>
                </a:solidFill>
              </a:rPr>
              <a:t>Average-cost </a:t>
            </a:r>
            <a:r>
              <a:rPr lang="en-US" altLang="zh-CN" sz="4800" dirty="0">
                <a:solidFill>
                  <a:schemeClr val="tx2"/>
                </a:solidFill>
              </a:rPr>
              <a:t>results in lower income taxes (because of lower net income) during times of rising prices</a:t>
            </a:r>
          </a:p>
        </p:txBody>
      </p:sp>
      <p:sp>
        <p:nvSpPr>
          <p:cNvPr id="4" name="Footer Placeholder 3">
            <a:extLst>
              <a:ext uri="{FF2B5EF4-FFF2-40B4-BE49-F238E27FC236}">
                <a16:creationId xmlns:a16="http://schemas.microsoft.com/office/drawing/2014/main" id="{1A3A8DC7-1283-4EF0-AF2E-62E05219C0BD}"/>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BA82F0C3-B2B4-4C89-A746-AFC13FD16603}"/>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3226834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9B84-1FC0-402F-8295-21836A5AD5F6}"/>
              </a:ext>
            </a:extLst>
          </p:cNvPr>
          <p:cNvSpPr>
            <a:spLocks noGrp="1"/>
          </p:cNvSpPr>
          <p:nvPr>
            <p:ph type="title"/>
          </p:nvPr>
        </p:nvSpPr>
        <p:spPr/>
        <p:txBody>
          <a:bodyPr/>
          <a:lstStyle/>
          <a:p>
            <a:r>
              <a:rPr lang="en-US" dirty="0"/>
              <a:t>Using Inventory Cost Flow Methods Consistently</a:t>
            </a:r>
          </a:p>
        </p:txBody>
      </p:sp>
      <p:sp>
        <p:nvSpPr>
          <p:cNvPr id="3" name="Content Placeholder 2">
            <a:extLst>
              <a:ext uri="{FF2B5EF4-FFF2-40B4-BE49-F238E27FC236}">
                <a16:creationId xmlns:a16="http://schemas.microsoft.com/office/drawing/2014/main" id="{30E7DD4D-E196-4411-9706-2A56AA0DC47B}"/>
              </a:ext>
            </a:extLst>
          </p:cNvPr>
          <p:cNvSpPr>
            <a:spLocks noGrp="1"/>
          </p:cNvSpPr>
          <p:nvPr>
            <p:ph sz="quarter" idx="13"/>
          </p:nvPr>
        </p:nvSpPr>
        <p:spPr/>
        <p:txBody>
          <a:bodyPr/>
          <a:lstStyle/>
          <a:p>
            <a:r>
              <a:rPr lang="en-US" altLang="en-US" dirty="0"/>
              <a:t>Method should be used consistently, enhances comparability</a:t>
            </a:r>
          </a:p>
          <a:p>
            <a:pPr lvl="1"/>
            <a:r>
              <a:rPr lang="en-US" dirty="0"/>
              <a:t>Whatever cost flow method a company chooses, it should use that method consistently from one accounting period to another (the </a:t>
            </a:r>
            <a:r>
              <a:rPr lang="en-US" b="1" dirty="0"/>
              <a:t>consistency</a:t>
            </a:r>
            <a:r>
              <a:rPr lang="en-US" dirty="0"/>
              <a:t> concept)</a:t>
            </a:r>
          </a:p>
          <a:p>
            <a:r>
              <a:rPr lang="en-US" dirty="0"/>
              <a:t>Although consistency is preferred, a company may change its inventory costing method</a:t>
            </a:r>
          </a:p>
          <a:p>
            <a:pPr lvl="1"/>
            <a:r>
              <a:rPr lang="en-US" dirty="0"/>
              <a:t>In this case, should disclose the change and its effect on net income</a:t>
            </a:r>
          </a:p>
          <a:p>
            <a:endParaRPr lang="en-US" dirty="0"/>
          </a:p>
        </p:txBody>
      </p:sp>
      <p:sp>
        <p:nvSpPr>
          <p:cNvPr id="4" name="Footer Placeholder 3">
            <a:extLst>
              <a:ext uri="{FF2B5EF4-FFF2-40B4-BE49-F238E27FC236}">
                <a16:creationId xmlns:a16="http://schemas.microsoft.com/office/drawing/2014/main" id="{38964045-9FB8-4117-B541-325F6588963F}"/>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24BD3824-FB72-497C-8073-E1FF4E37A8B4}"/>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Tree>
    <p:extLst>
      <p:ext uri="{BB962C8B-B14F-4D97-AF65-F5344CB8AC3E}">
        <p14:creationId xmlns:p14="http://schemas.microsoft.com/office/powerpoint/2010/main" val="1199284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2B18-D8FE-4FE8-B74C-0AA6EF40C0BF}"/>
              </a:ext>
            </a:extLst>
          </p:cNvPr>
          <p:cNvSpPr>
            <a:spLocks noGrp="1"/>
          </p:cNvSpPr>
          <p:nvPr>
            <p:ph type="title"/>
          </p:nvPr>
        </p:nvSpPr>
        <p:spPr/>
        <p:txBody>
          <a:bodyPr/>
          <a:lstStyle/>
          <a:p>
            <a:r>
              <a:rPr lang="en-US" dirty="0"/>
              <a:t>Cost Flow Methods </a:t>
            </a:r>
            <a:r>
              <a:rPr lang="en-US" altLang="zh-CN" dirty="0"/>
              <a:t>- Exercise</a:t>
            </a:r>
            <a:endParaRPr lang="en-US" dirty="0"/>
          </a:p>
        </p:txBody>
      </p:sp>
      <p:sp>
        <p:nvSpPr>
          <p:cNvPr id="3" name="Content Placeholder 2">
            <a:extLst>
              <a:ext uri="{FF2B5EF4-FFF2-40B4-BE49-F238E27FC236}">
                <a16:creationId xmlns:a16="http://schemas.microsoft.com/office/drawing/2014/main" id="{34A49FF4-2199-492E-983B-03877D389858}"/>
              </a:ext>
            </a:extLst>
          </p:cNvPr>
          <p:cNvSpPr>
            <a:spLocks noGrp="1"/>
          </p:cNvSpPr>
          <p:nvPr>
            <p:ph sz="quarter" idx="13"/>
          </p:nvPr>
        </p:nvSpPr>
        <p:spPr/>
        <p:txBody>
          <a:bodyPr/>
          <a:lstStyle/>
          <a:p>
            <a:pPr algn="l"/>
            <a:endParaRPr lang="en-US" dirty="0"/>
          </a:p>
        </p:txBody>
      </p:sp>
      <p:pic>
        <p:nvPicPr>
          <p:cNvPr id="5" name="Picture 4">
            <a:extLst>
              <a:ext uri="{FF2B5EF4-FFF2-40B4-BE49-F238E27FC236}">
                <a16:creationId xmlns:a16="http://schemas.microsoft.com/office/drawing/2014/main" id="{3332FEF1-0A0C-4A1D-8CF1-FCA23DF015FA}"/>
              </a:ext>
            </a:extLst>
          </p:cNvPr>
          <p:cNvPicPr>
            <a:picLocks noChangeAspect="1"/>
          </p:cNvPicPr>
          <p:nvPr/>
        </p:nvPicPr>
        <p:blipFill>
          <a:blip r:embed="rId2"/>
          <a:stretch>
            <a:fillRect/>
          </a:stretch>
        </p:blipFill>
        <p:spPr>
          <a:xfrm>
            <a:off x="996842" y="2330379"/>
            <a:ext cx="22390207" cy="5194422"/>
          </a:xfrm>
          <a:prstGeom prst="rect">
            <a:avLst/>
          </a:prstGeom>
        </p:spPr>
      </p:pic>
      <p:pic>
        <p:nvPicPr>
          <p:cNvPr id="7" name="Picture 6">
            <a:extLst>
              <a:ext uri="{FF2B5EF4-FFF2-40B4-BE49-F238E27FC236}">
                <a16:creationId xmlns:a16="http://schemas.microsoft.com/office/drawing/2014/main" id="{2FC78B28-A91A-4ECE-AAE3-42D2DFD9A4BF}"/>
              </a:ext>
            </a:extLst>
          </p:cNvPr>
          <p:cNvPicPr>
            <a:picLocks noChangeAspect="1"/>
          </p:cNvPicPr>
          <p:nvPr/>
        </p:nvPicPr>
        <p:blipFill>
          <a:blip r:embed="rId3"/>
          <a:stretch>
            <a:fillRect/>
          </a:stretch>
        </p:blipFill>
        <p:spPr>
          <a:xfrm>
            <a:off x="990600" y="7524801"/>
            <a:ext cx="16978086" cy="4912736"/>
          </a:xfrm>
          <a:prstGeom prst="rect">
            <a:avLst/>
          </a:prstGeom>
        </p:spPr>
      </p:pic>
      <p:sp>
        <p:nvSpPr>
          <p:cNvPr id="9" name="Rectangle 8">
            <a:extLst>
              <a:ext uri="{FF2B5EF4-FFF2-40B4-BE49-F238E27FC236}">
                <a16:creationId xmlns:a16="http://schemas.microsoft.com/office/drawing/2014/main" id="{9199540B-5948-469D-B39E-BD2D3BDA2521}"/>
              </a:ext>
            </a:extLst>
          </p:cNvPr>
          <p:cNvSpPr/>
          <p:nvPr/>
        </p:nvSpPr>
        <p:spPr>
          <a:xfrm>
            <a:off x="8656865" y="8679543"/>
            <a:ext cx="8650515" cy="72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4C315F-EF50-4A08-A33F-CA6712C4739C}"/>
              </a:ext>
            </a:extLst>
          </p:cNvPr>
          <p:cNvSpPr/>
          <p:nvPr/>
        </p:nvSpPr>
        <p:spPr>
          <a:xfrm>
            <a:off x="5535839" y="9405257"/>
            <a:ext cx="8650515" cy="72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4CB831-C8AC-461D-A59A-7BD071C2EDB9}"/>
              </a:ext>
            </a:extLst>
          </p:cNvPr>
          <p:cNvSpPr/>
          <p:nvPr/>
        </p:nvSpPr>
        <p:spPr>
          <a:xfrm>
            <a:off x="3490685" y="10126311"/>
            <a:ext cx="8650515" cy="72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4E563F-90AB-44A1-9E36-E5B0118B84D4}"/>
              </a:ext>
            </a:extLst>
          </p:cNvPr>
          <p:cNvSpPr/>
          <p:nvPr/>
        </p:nvSpPr>
        <p:spPr>
          <a:xfrm>
            <a:off x="6799942" y="10838016"/>
            <a:ext cx="11067144" cy="72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1ECCA0-D7A2-46A6-9EA6-E4B1A54B8E60}"/>
              </a:ext>
            </a:extLst>
          </p:cNvPr>
          <p:cNvSpPr/>
          <p:nvPr/>
        </p:nvSpPr>
        <p:spPr>
          <a:xfrm>
            <a:off x="5130799" y="11628404"/>
            <a:ext cx="11067144" cy="725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4EB58A1-AF6C-441D-ACE9-AEE880808E62}"/>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4692021D-13BC-4F33-ABBB-D8C1B9EA6F8C}"/>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2976049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F33C-7553-47E2-B2D6-86C463064E18}"/>
              </a:ext>
            </a:extLst>
          </p:cNvPr>
          <p:cNvSpPr>
            <a:spLocks noGrp="1"/>
          </p:cNvSpPr>
          <p:nvPr>
            <p:ph type="title"/>
          </p:nvPr>
        </p:nvSpPr>
        <p:spPr/>
        <p:txBody>
          <a:bodyPr/>
          <a:lstStyle/>
          <a:p>
            <a:r>
              <a:rPr lang="en-US" dirty="0"/>
              <a:t>Effects of Inventory Errors</a:t>
            </a:r>
          </a:p>
        </p:txBody>
      </p:sp>
      <p:sp>
        <p:nvSpPr>
          <p:cNvPr id="3" name="Content Placeholder 2">
            <a:extLst>
              <a:ext uri="{FF2B5EF4-FFF2-40B4-BE49-F238E27FC236}">
                <a16:creationId xmlns:a16="http://schemas.microsoft.com/office/drawing/2014/main" id="{6D24048B-EA7B-4D6F-8A41-2771C8AB4690}"/>
              </a:ext>
            </a:extLst>
          </p:cNvPr>
          <p:cNvSpPr>
            <a:spLocks noGrp="1"/>
          </p:cNvSpPr>
          <p:nvPr>
            <p:ph sz="quarter" idx="13"/>
          </p:nvPr>
        </p:nvSpPr>
        <p:spPr/>
        <p:txBody>
          <a:bodyPr/>
          <a:lstStyle/>
          <a:p>
            <a:r>
              <a:rPr lang="en-US" altLang="zh-CN" dirty="0"/>
              <a:t>E</a:t>
            </a:r>
            <a:r>
              <a:rPr lang="en-US" dirty="0"/>
              <a:t>rrors occasionally occur in accounting for inventory</a:t>
            </a:r>
          </a:p>
          <a:p>
            <a:pPr lvl="1"/>
            <a:r>
              <a:rPr lang="en-US" dirty="0"/>
              <a:t>Failure to count or price inventory correctly</a:t>
            </a:r>
          </a:p>
          <a:p>
            <a:pPr lvl="1"/>
            <a:r>
              <a:rPr lang="en-US" dirty="0"/>
              <a:t>Not properly recognizing the transfer of legal title to goods in transit</a:t>
            </a:r>
          </a:p>
          <a:p>
            <a:pPr lvl="1"/>
            <a:r>
              <a:rPr lang="en-US" dirty="0"/>
              <a:t>Errors affect both the income statement and the statement of financial position</a:t>
            </a:r>
          </a:p>
          <a:p>
            <a:pPr lvl="1"/>
            <a:endParaRPr lang="en-US" dirty="0"/>
          </a:p>
        </p:txBody>
      </p:sp>
      <p:sp>
        <p:nvSpPr>
          <p:cNvPr id="4" name="Footer Placeholder 3">
            <a:extLst>
              <a:ext uri="{FF2B5EF4-FFF2-40B4-BE49-F238E27FC236}">
                <a16:creationId xmlns:a16="http://schemas.microsoft.com/office/drawing/2014/main" id="{463FAC13-FD1E-4F4A-BB2A-56AAC98B4BFF}"/>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BCC5E811-70F3-4776-A16B-AC4F6FF9C44F}"/>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392014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77B6-59F2-449C-989D-9E7FE129ADF8}"/>
              </a:ext>
            </a:extLst>
          </p:cNvPr>
          <p:cNvSpPr>
            <a:spLocks noGrp="1"/>
          </p:cNvSpPr>
          <p:nvPr>
            <p:ph type="title"/>
          </p:nvPr>
        </p:nvSpPr>
        <p:spPr/>
        <p:txBody>
          <a:bodyPr>
            <a:normAutofit/>
          </a:bodyPr>
          <a:lstStyle/>
          <a:p>
            <a:r>
              <a:rPr lang="en-US" dirty="0"/>
              <a:t>Effects of Inventory Errors on Income Statement</a:t>
            </a:r>
          </a:p>
        </p:txBody>
      </p:sp>
      <p:sp>
        <p:nvSpPr>
          <p:cNvPr id="3" name="Content Placeholder 2">
            <a:extLst>
              <a:ext uri="{FF2B5EF4-FFF2-40B4-BE49-F238E27FC236}">
                <a16:creationId xmlns:a16="http://schemas.microsoft.com/office/drawing/2014/main" id="{120A5EDF-2287-4C6C-8175-8EFEB48BB036}"/>
              </a:ext>
            </a:extLst>
          </p:cNvPr>
          <p:cNvSpPr>
            <a:spLocks noGrp="1"/>
          </p:cNvSpPr>
          <p:nvPr>
            <p:ph sz="quarter" idx="13"/>
          </p:nvPr>
        </p:nvSpPr>
        <p:spPr/>
        <p:txBody>
          <a:bodyPr/>
          <a:lstStyle/>
          <a:p>
            <a:r>
              <a:rPr lang="en-US" altLang="en-US" sz="6000" dirty="0"/>
              <a:t>Inventory errors affect the computation of cost of goods sold and net income in two periods</a:t>
            </a:r>
          </a:p>
          <a:p>
            <a:endParaRPr lang="en-US" dirty="0"/>
          </a:p>
        </p:txBody>
      </p:sp>
      <p:graphicFrame>
        <p:nvGraphicFramePr>
          <p:cNvPr id="11" name="Table 10" descr="Table is screen readable.">
            <a:extLst>
              <a:ext uri="{FF2B5EF4-FFF2-40B4-BE49-F238E27FC236}">
                <a16:creationId xmlns:a16="http://schemas.microsoft.com/office/drawing/2014/main" id="{061A7198-2BC6-4BE7-BF10-F9BC3D1BD0E7}"/>
              </a:ext>
            </a:extLst>
          </p:cNvPr>
          <p:cNvGraphicFramePr>
            <a:graphicFrameLocks noGrp="1"/>
          </p:cNvGraphicFramePr>
          <p:nvPr>
            <p:extLst>
              <p:ext uri="{D42A27DB-BD31-4B8C-83A1-F6EECF244321}">
                <p14:modId xmlns:p14="http://schemas.microsoft.com/office/powerpoint/2010/main" val="3369448391"/>
              </p:ext>
            </p:extLst>
          </p:nvPr>
        </p:nvGraphicFramePr>
        <p:xfrm>
          <a:off x="1732545" y="4399678"/>
          <a:ext cx="21559254" cy="2330115"/>
        </p:xfrm>
        <a:graphic>
          <a:graphicData uri="http://schemas.openxmlformats.org/drawingml/2006/table">
            <a:tbl>
              <a:tblPr>
                <a:tableStyleId>{5C22544A-7EE6-4342-B048-85BDC9FD1C3A}</a:tableStyleId>
              </a:tblPr>
              <a:tblGrid>
                <a:gridCol w="4591753">
                  <a:extLst>
                    <a:ext uri="{9D8B030D-6E8A-4147-A177-3AD203B41FA5}">
                      <a16:colId xmlns:a16="http://schemas.microsoft.com/office/drawing/2014/main" val="20000"/>
                    </a:ext>
                  </a:extLst>
                </a:gridCol>
                <a:gridCol w="1438391">
                  <a:extLst>
                    <a:ext uri="{9D8B030D-6E8A-4147-A177-3AD203B41FA5}">
                      <a16:colId xmlns:a16="http://schemas.microsoft.com/office/drawing/2014/main" val="20001"/>
                    </a:ext>
                  </a:extLst>
                </a:gridCol>
                <a:gridCol w="4571516">
                  <a:extLst>
                    <a:ext uri="{9D8B030D-6E8A-4147-A177-3AD203B41FA5}">
                      <a16:colId xmlns:a16="http://schemas.microsoft.com/office/drawing/2014/main" val="20002"/>
                    </a:ext>
                  </a:extLst>
                </a:gridCol>
                <a:gridCol w="1438391">
                  <a:extLst>
                    <a:ext uri="{9D8B030D-6E8A-4147-A177-3AD203B41FA5}">
                      <a16:colId xmlns:a16="http://schemas.microsoft.com/office/drawing/2014/main" val="20003"/>
                    </a:ext>
                  </a:extLst>
                </a:gridCol>
                <a:gridCol w="4219866">
                  <a:extLst>
                    <a:ext uri="{9D8B030D-6E8A-4147-A177-3AD203B41FA5}">
                      <a16:colId xmlns:a16="http://schemas.microsoft.com/office/drawing/2014/main" val="20004"/>
                    </a:ext>
                  </a:extLst>
                </a:gridCol>
                <a:gridCol w="1438391">
                  <a:extLst>
                    <a:ext uri="{9D8B030D-6E8A-4147-A177-3AD203B41FA5}">
                      <a16:colId xmlns:a16="http://schemas.microsoft.com/office/drawing/2014/main" val="20005"/>
                    </a:ext>
                  </a:extLst>
                </a:gridCol>
                <a:gridCol w="3860946">
                  <a:extLst>
                    <a:ext uri="{9D8B030D-6E8A-4147-A177-3AD203B41FA5}">
                      <a16:colId xmlns:a16="http://schemas.microsoft.com/office/drawing/2014/main" val="20006"/>
                    </a:ext>
                  </a:extLst>
                </a:gridCol>
              </a:tblGrid>
              <a:tr h="2330115">
                <a:tc>
                  <a:txBody>
                    <a:bodyPr/>
                    <a:lstStyle/>
                    <a:p>
                      <a:pPr algn="ctr" fontAlgn="ctr"/>
                      <a:r>
                        <a:rPr lang="en-US" sz="4000" b="1" u="none" strike="noStrike" dirty="0">
                          <a:solidFill>
                            <a:schemeClr val="tx2"/>
                          </a:solidFill>
                          <a:effectLst/>
                        </a:rPr>
                        <a:t>Beginning </a:t>
                      </a:r>
                    </a:p>
                    <a:p>
                      <a:pPr algn="ctr" fontAlgn="ctr"/>
                      <a:r>
                        <a:rPr lang="en-US" sz="4000" b="1" u="none" strike="noStrike" dirty="0">
                          <a:solidFill>
                            <a:schemeClr val="tx2"/>
                          </a:solidFill>
                          <a:effectLst/>
                        </a:rPr>
                        <a:t>Inventory</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chemeClr val="tx2"/>
                          </a:solidFill>
                          <a:effectLst/>
                        </a:rPr>
                        <a:t>+</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chemeClr val="tx2"/>
                          </a:solidFill>
                          <a:effectLst/>
                        </a:rPr>
                        <a:t>Cost of </a:t>
                      </a:r>
                    </a:p>
                    <a:p>
                      <a:pPr algn="ctr" fontAlgn="ctr"/>
                      <a:r>
                        <a:rPr lang="en-US" sz="4000" b="1" u="none" strike="noStrike" dirty="0">
                          <a:solidFill>
                            <a:schemeClr val="tx2"/>
                          </a:solidFill>
                          <a:effectLst/>
                        </a:rPr>
                        <a:t>Goods </a:t>
                      </a:r>
                    </a:p>
                    <a:p>
                      <a:pPr algn="ctr" fontAlgn="ctr"/>
                      <a:r>
                        <a:rPr lang="en-US" sz="4000" b="1" u="none" strike="noStrike" dirty="0">
                          <a:solidFill>
                            <a:schemeClr val="tx2"/>
                          </a:solidFill>
                          <a:effectLst/>
                        </a:rPr>
                        <a:t>Purchased</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chemeClr val="tx2"/>
                          </a:solidFill>
                          <a:effectLst/>
                        </a:rPr>
                        <a:t>-</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chemeClr val="tx2"/>
                          </a:solidFill>
                          <a:effectLst/>
                        </a:rPr>
                        <a:t>Ending </a:t>
                      </a:r>
                    </a:p>
                    <a:p>
                      <a:pPr algn="ctr" fontAlgn="ctr"/>
                      <a:r>
                        <a:rPr lang="en-US" sz="4000" b="1" u="none" strike="noStrike" dirty="0">
                          <a:solidFill>
                            <a:schemeClr val="tx2"/>
                          </a:solidFill>
                          <a:effectLst/>
                        </a:rPr>
                        <a:t>Inventory</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chemeClr val="tx2"/>
                          </a:solidFill>
                          <a:effectLst/>
                        </a:rPr>
                        <a:t>=</a:t>
                      </a:r>
                      <a:endParaRPr lang="en-US" sz="4000" b="1"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fontAlgn="ctr"/>
                      <a:r>
                        <a:rPr lang="en-US" sz="4000" b="1" u="none" strike="noStrike" dirty="0">
                          <a:solidFill>
                            <a:srgbClr val="990000"/>
                          </a:solidFill>
                          <a:effectLst/>
                        </a:rPr>
                        <a:t>Cost of Goods Sold</a:t>
                      </a:r>
                      <a:endParaRPr lang="en-US" sz="4000" b="1" i="0" u="none" strike="noStrike" dirty="0">
                        <a:solidFill>
                          <a:srgbClr val="990000"/>
                        </a:solidFill>
                        <a:effectLst/>
                        <a:latin typeface="Calibri" panose="020F0502020204030204" pitchFamily="34" charset="0"/>
                      </a:endParaRPr>
                    </a:p>
                  </a:txBody>
                  <a:tcPr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3" name="Table 12" descr="Table is screen readable.">
            <a:extLst>
              <a:ext uri="{FF2B5EF4-FFF2-40B4-BE49-F238E27FC236}">
                <a16:creationId xmlns:a16="http://schemas.microsoft.com/office/drawing/2014/main" id="{6FFA9EAC-A0F8-498E-98E9-5015DF9F4C57}"/>
              </a:ext>
            </a:extLst>
          </p:cNvPr>
          <p:cNvGraphicFramePr>
            <a:graphicFrameLocks noGrp="1"/>
          </p:cNvGraphicFramePr>
          <p:nvPr>
            <p:extLst>
              <p:ext uri="{D42A27DB-BD31-4B8C-83A1-F6EECF244321}">
                <p14:modId xmlns:p14="http://schemas.microsoft.com/office/powerpoint/2010/main" val="3761216527"/>
              </p:ext>
            </p:extLst>
          </p:nvPr>
        </p:nvGraphicFramePr>
        <p:xfrm>
          <a:off x="1732545" y="6866282"/>
          <a:ext cx="21777159" cy="5414207"/>
        </p:xfrm>
        <a:graphic>
          <a:graphicData uri="http://schemas.openxmlformats.org/drawingml/2006/table">
            <a:tbl>
              <a:tblPr>
                <a:tableStyleId>{5C22544A-7EE6-4342-B048-85BDC9FD1C3A}</a:tableStyleId>
              </a:tblPr>
              <a:tblGrid>
                <a:gridCol w="10207168">
                  <a:extLst>
                    <a:ext uri="{9D8B030D-6E8A-4147-A177-3AD203B41FA5}">
                      <a16:colId xmlns:a16="http://schemas.microsoft.com/office/drawing/2014/main" val="20000"/>
                    </a:ext>
                  </a:extLst>
                </a:gridCol>
                <a:gridCol w="910743">
                  <a:extLst>
                    <a:ext uri="{9D8B030D-6E8A-4147-A177-3AD203B41FA5}">
                      <a16:colId xmlns:a16="http://schemas.microsoft.com/office/drawing/2014/main" val="20001"/>
                    </a:ext>
                  </a:extLst>
                </a:gridCol>
                <a:gridCol w="4842951">
                  <a:extLst>
                    <a:ext uri="{9D8B030D-6E8A-4147-A177-3AD203B41FA5}">
                      <a16:colId xmlns:a16="http://schemas.microsoft.com/office/drawing/2014/main" val="20002"/>
                    </a:ext>
                  </a:extLst>
                </a:gridCol>
                <a:gridCol w="850764">
                  <a:extLst>
                    <a:ext uri="{9D8B030D-6E8A-4147-A177-3AD203B41FA5}">
                      <a16:colId xmlns:a16="http://schemas.microsoft.com/office/drawing/2014/main" val="20003"/>
                    </a:ext>
                  </a:extLst>
                </a:gridCol>
                <a:gridCol w="4965533">
                  <a:extLst>
                    <a:ext uri="{9D8B030D-6E8A-4147-A177-3AD203B41FA5}">
                      <a16:colId xmlns:a16="http://schemas.microsoft.com/office/drawing/2014/main" val="20004"/>
                    </a:ext>
                  </a:extLst>
                </a:gridCol>
              </a:tblGrid>
              <a:tr h="1797543">
                <a:tc>
                  <a:txBody>
                    <a:bodyPr/>
                    <a:lstStyle/>
                    <a:p>
                      <a:pPr algn="l" fontAlgn="b"/>
                      <a:r>
                        <a:rPr lang="en-US" sz="4800" b="1" u="none" strike="noStrike" dirty="0">
                          <a:solidFill>
                            <a:schemeClr val="tx2"/>
                          </a:solidFill>
                          <a:effectLst/>
                        </a:rPr>
                        <a:t>When Inventory Error:</a:t>
                      </a:r>
                      <a:endParaRPr lang="en-US" sz="4800" b="1" i="0" u="none" strike="noStrike" dirty="0">
                        <a:solidFill>
                          <a:schemeClr val="tx2"/>
                        </a:solidFill>
                        <a:effectLst/>
                        <a:latin typeface="Calibri" panose="020F0502020204030204" pitchFamily="34" charset="0"/>
                      </a:endParaRPr>
                    </a:p>
                  </a:txBody>
                  <a:tcPr marL="4233" marR="4233" marT="4233" marB="0" anchor="b">
                    <a:lnB w="12700" cap="flat" cmpd="sng" algn="ctr">
                      <a:solidFill>
                        <a:schemeClr val="tx1"/>
                      </a:solidFill>
                      <a:prstDash val="solid"/>
                      <a:round/>
                      <a:headEnd type="none" w="med" len="med"/>
                      <a:tailEnd type="none" w="med" len="med"/>
                    </a:lnB>
                    <a:noFill/>
                  </a:tcPr>
                </a:tc>
                <a:tc>
                  <a:txBody>
                    <a:bodyPr/>
                    <a:lstStyle/>
                    <a:p>
                      <a:pPr algn="l" fontAlgn="b"/>
                      <a:endParaRPr lang="en-US" sz="4800" b="1"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b="1" u="none" strike="noStrike" dirty="0">
                          <a:solidFill>
                            <a:schemeClr val="tx2"/>
                          </a:solidFill>
                          <a:effectLst/>
                        </a:rPr>
                        <a:t>Cost of </a:t>
                      </a:r>
                    </a:p>
                    <a:p>
                      <a:pPr algn="ctr" fontAlgn="b"/>
                      <a:r>
                        <a:rPr lang="en-US" sz="4800" b="1" u="none" strike="noStrike" dirty="0">
                          <a:solidFill>
                            <a:schemeClr val="tx2"/>
                          </a:solidFill>
                          <a:effectLst/>
                        </a:rPr>
                        <a:t>Goods Sold Is:</a:t>
                      </a:r>
                      <a:endParaRPr lang="en-US" sz="4800" b="1" i="0" u="none" strike="noStrike" dirty="0">
                        <a:solidFill>
                          <a:schemeClr val="tx2"/>
                        </a:solidFill>
                        <a:effectLst/>
                        <a:latin typeface="Calibri" panose="020F0502020204030204" pitchFamily="34" charset="0"/>
                      </a:endParaRPr>
                    </a:p>
                  </a:txBody>
                  <a:tcPr marL="4233" marR="4233" marT="4233" marB="0" anchor="b">
                    <a:lnB w="12700" cap="flat" cmpd="sng" algn="ctr">
                      <a:solidFill>
                        <a:schemeClr val="tx1"/>
                      </a:solidFill>
                      <a:prstDash val="solid"/>
                      <a:round/>
                      <a:headEnd type="none" w="med" len="med"/>
                      <a:tailEnd type="none" w="med" len="med"/>
                    </a:lnB>
                    <a:noFill/>
                  </a:tcPr>
                </a:tc>
                <a:tc>
                  <a:txBody>
                    <a:bodyPr/>
                    <a:lstStyle/>
                    <a:p>
                      <a:pPr algn="ctr" fontAlgn="b"/>
                      <a:endParaRPr lang="en-US" sz="4800" b="1"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b="1" u="none" strike="noStrike" dirty="0">
                          <a:solidFill>
                            <a:schemeClr val="tx2"/>
                          </a:solidFill>
                          <a:effectLst/>
                        </a:rPr>
                        <a:t>Net Income Is:</a:t>
                      </a:r>
                      <a:endParaRPr lang="en-US" sz="4800" b="1" i="0" u="none" strike="noStrike" dirty="0">
                        <a:solidFill>
                          <a:schemeClr val="tx2"/>
                        </a:solidFill>
                        <a:effectLst/>
                        <a:latin typeface="Calibri" panose="020F0502020204030204" pitchFamily="34" charset="0"/>
                      </a:endParaRPr>
                    </a:p>
                  </a:txBody>
                  <a:tcPr marL="4233" marR="4233" marT="4233"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04166">
                <a:tc>
                  <a:txBody>
                    <a:bodyPr/>
                    <a:lstStyle/>
                    <a:p>
                      <a:pPr algn="l" fontAlgn="b"/>
                      <a:r>
                        <a:rPr lang="en-US" sz="4800" u="none" strike="noStrike" dirty="0">
                          <a:solidFill>
                            <a:schemeClr val="tx2"/>
                          </a:solidFill>
                          <a:effectLst/>
                        </a:rPr>
                        <a:t>Understates beginning inventory</a:t>
                      </a:r>
                      <a:endParaRPr lang="en-US" sz="4800" b="0" i="0" u="none" strike="noStrike" dirty="0">
                        <a:solidFill>
                          <a:schemeClr val="tx2"/>
                        </a:solidFill>
                        <a:effectLst/>
                        <a:latin typeface="Calibri" panose="020F0502020204030204" pitchFamily="34" charset="0"/>
                      </a:endParaRPr>
                    </a:p>
                  </a:txBody>
                  <a:tcPr marL="4233" marR="4233" marT="4233" marB="0" anchor="b">
                    <a:lnT w="12700" cap="flat" cmpd="sng" algn="ctr">
                      <a:solidFill>
                        <a:schemeClr val="tx1"/>
                      </a:solidFill>
                      <a:prstDash val="solid"/>
                      <a:round/>
                      <a:headEnd type="none" w="med" len="med"/>
                      <a:tailEnd type="none" w="med" len="med"/>
                    </a:lnT>
                    <a:noFill/>
                  </a:tcPr>
                </a:tc>
                <a:tc>
                  <a:txBody>
                    <a:bodyPr/>
                    <a:lstStyle/>
                    <a:p>
                      <a:pPr algn="l"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Understated</a:t>
                      </a:r>
                      <a:endParaRPr lang="en-US" sz="4800" b="0" i="0" u="none" strike="noStrike" dirty="0">
                        <a:solidFill>
                          <a:schemeClr val="tx2"/>
                        </a:solidFill>
                        <a:effectLst/>
                        <a:latin typeface="Calibri" panose="020F0502020204030204" pitchFamily="34" charset="0"/>
                      </a:endParaRPr>
                    </a:p>
                  </a:txBody>
                  <a:tcPr marL="4233" marR="4233" marT="4233" marB="0" anchor="b">
                    <a:lnT w="12700" cap="flat" cmpd="sng" algn="ctr">
                      <a:solidFill>
                        <a:schemeClr val="tx1"/>
                      </a:solidFill>
                      <a:prstDash val="solid"/>
                      <a:round/>
                      <a:headEnd type="none" w="med" len="med"/>
                      <a:tailEnd type="none" w="med" len="med"/>
                    </a:lnT>
                    <a:noFill/>
                  </a:tcPr>
                </a:tc>
                <a:tc>
                  <a:txBody>
                    <a:bodyPr/>
                    <a:lstStyle/>
                    <a:p>
                      <a:pPr algn="ctr"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Overstated</a:t>
                      </a:r>
                      <a:endParaRPr lang="en-US" sz="4800" b="0" i="0" u="none" strike="noStrike" dirty="0">
                        <a:solidFill>
                          <a:schemeClr val="tx2"/>
                        </a:solidFill>
                        <a:effectLst/>
                        <a:latin typeface="Calibri" panose="020F0502020204030204" pitchFamily="34" charset="0"/>
                      </a:endParaRPr>
                    </a:p>
                  </a:txBody>
                  <a:tcPr marL="4233" marR="4233" marT="4233"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904166">
                <a:tc>
                  <a:txBody>
                    <a:bodyPr/>
                    <a:lstStyle/>
                    <a:p>
                      <a:pPr algn="l" fontAlgn="b"/>
                      <a:r>
                        <a:rPr lang="en-US" sz="4800" u="none" strike="noStrike" dirty="0">
                          <a:solidFill>
                            <a:schemeClr val="tx2"/>
                          </a:solidFill>
                          <a:effectLst/>
                        </a:rPr>
                        <a:t>Overstates beginning inventory</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l"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Overstated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Understated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extLst>
                  <a:ext uri="{0D108BD9-81ED-4DB2-BD59-A6C34878D82A}">
                    <a16:rowId xmlns:a16="http://schemas.microsoft.com/office/drawing/2014/main" val="10002"/>
                  </a:ext>
                </a:extLst>
              </a:tr>
              <a:tr h="904166">
                <a:tc>
                  <a:txBody>
                    <a:bodyPr/>
                    <a:lstStyle/>
                    <a:p>
                      <a:pPr algn="l" fontAlgn="b"/>
                      <a:r>
                        <a:rPr lang="en-US" sz="4800" u="none" strike="noStrike" dirty="0">
                          <a:solidFill>
                            <a:schemeClr val="tx2"/>
                          </a:solidFill>
                          <a:effectLst/>
                        </a:rPr>
                        <a:t>Understates ending inventory</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l"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Overstated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Understated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extLst>
                  <a:ext uri="{0D108BD9-81ED-4DB2-BD59-A6C34878D82A}">
                    <a16:rowId xmlns:a16="http://schemas.microsoft.com/office/drawing/2014/main" val="10003"/>
                  </a:ext>
                </a:extLst>
              </a:tr>
              <a:tr h="904166">
                <a:tc>
                  <a:txBody>
                    <a:bodyPr/>
                    <a:lstStyle/>
                    <a:p>
                      <a:pPr algn="l" fontAlgn="b"/>
                      <a:r>
                        <a:rPr lang="en-US" sz="4800" u="none" strike="noStrike" dirty="0">
                          <a:solidFill>
                            <a:schemeClr val="tx2"/>
                          </a:solidFill>
                          <a:effectLst/>
                        </a:rPr>
                        <a:t>Overstates ending inventory</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l"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Understated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endParaRPr lang="en-US" sz="48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4800" u="none" strike="noStrike" dirty="0">
                          <a:solidFill>
                            <a:schemeClr val="tx2"/>
                          </a:solidFill>
                          <a:effectLst/>
                        </a:rPr>
                        <a:t>Overstated</a:t>
                      </a:r>
                      <a:endParaRPr lang="en-US" sz="4800" b="0" i="0" u="none" strike="noStrike" dirty="0">
                        <a:solidFill>
                          <a:schemeClr val="tx2"/>
                        </a:solidFill>
                        <a:effectLst/>
                        <a:latin typeface="Calibri" panose="020F0502020204030204" pitchFamily="34" charset="0"/>
                      </a:endParaRPr>
                    </a:p>
                  </a:txBody>
                  <a:tcPr marL="4233" marR="4233" marT="4233" marB="0" anchor="b">
                    <a:noFill/>
                  </a:tcPr>
                </a:tc>
                <a:extLst>
                  <a:ext uri="{0D108BD9-81ED-4DB2-BD59-A6C34878D82A}">
                    <a16:rowId xmlns:a16="http://schemas.microsoft.com/office/drawing/2014/main" val="10004"/>
                  </a:ext>
                </a:extLst>
              </a:tr>
            </a:tbl>
          </a:graphicData>
        </a:graphic>
      </p:graphicFrame>
      <p:sp>
        <p:nvSpPr>
          <p:cNvPr id="14" name="Footer Placeholder 13">
            <a:extLst>
              <a:ext uri="{FF2B5EF4-FFF2-40B4-BE49-F238E27FC236}">
                <a16:creationId xmlns:a16="http://schemas.microsoft.com/office/drawing/2014/main" id="{9A71CA42-4009-4A02-84A0-EAD38C54BCF4}"/>
              </a:ext>
            </a:extLst>
          </p:cNvPr>
          <p:cNvSpPr>
            <a:spLocks noGrp="1"/>
          </p:cNvSpPr>
          <p:nvPr>
            <p:ph type="ftr" sz="quarter" idx="11"/>
          </p:nvPr>
        </p:nvSpPr>
        <p:spPr/>
        <p:txBody>
          <a:bodyPr/>
          <a:lstStyle/>
          <a:p>
            <a:r>
              <a:rPr lang="en-US" dirty="0"/>
              <a:t>Ch6 Inventories | ACT2111 Introductory Financial Accounting (2023)</a:t>
            </a:r>
          </a:p>
        </p:txBody>
      </p:sp>
      <p:sp>
        <p:nvSpPr>
          <p:cNvPr id="15" name="Slide Number Placeholder 14">
            <a:extLst>
              <a:ext uri="{FF2B5EF4-FFF2-40B4-BE49-F238E27FC236}">
                <a16:creationId xmlns:a16="http://schemas.microsoft.com/office/drawing/2014/main" id="{40487770-5D85-466B-828D-26CBC7A8F9BB}"/>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Tree>
    <p:extLst>
      <p:ext uri="{BB962C8B-B14F-4D97-AF65-F5344CB8AC3E}">
        <p14:creationId xmlns:p14="http://schemas.microsoft.com/office/powerpoint/2010/main" val="47159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BCB9F1C-22F0-4D34-941C-8BB48CC6F3D6}"/>
              </a:ext>
            </a:extLst>
          </p:cNvPr>
          <p:cNvSpPr/>
          <p:nvPr/>
        </p:nvSpPr>
        <p:spPr>
          <a:xfrm>
            <a:off x="990601" y="2394857"/>
            <a:ext cx="22301200" cy="10130973"/>
          </a:xfrm>
          <a:prstGeom prst="rect">
            <a:avLst/>
          </a:prstGeom>
          <a:solidFill>
            <a:srgbClr val="F7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E61FEA19-9D9E-46D0-8719-602A82CEACC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06858" y="10638971"/>
            <a:ext cx="1187719" cy="307702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1BFAB23-C559-4957-B2B1-A0B764835191}"/>
              </a:ext>
            </a:extLst>
          </p:cNvPr>
          <p:cNvGrpSpPr/>
          <p:nvPr/>
        </p:nvGrpSpPr>
        <p:grpSpPr>
          <a:xfrm>
            <a:off x="17227988" y="2574566"/>
            <a:ext cx="5221560" cy="9604462"/>
            <a:chOff x="17183723" y="7144203"/>
            <a:chExt cx="2793355" cy="5138057"/>
          </a:xfrm>
        </p:grpSpPr>
        <p:pic>
          <p:nvPicPr>
            <p:cNvPr id="2" name="Picture 2">
              <a:extLst>
                <a:ext uri="{FF2B5EF4-FFF2-40B4-BE49-F238E27FC236}">
                  <a16:creationId xmlns:a16="http://schemas.microsoft.com/office/drawing/2014/main" id="{CF9E08E8-7ED9-471E-9B9C-852558CE708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6614" r="73243" b="45926"/>
            <a:stretch/>
          </p:blipFill>
          <p:spPr bwMode="auto">
            <a:xfrm>
              <a:off x="17183723" y="7144203"/>
              <a:ext cx="1416617" cy="5138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0E7434B-5CA7-4CFF-A047-CCDF7ECA33E2}"/>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52604" r="73243" b="9936"/>
            <a:stretch/>
          </p:blipFill>
          <p:spPr bwMode="auto">
            <a:xfrm>
              <a:off x="18560461" y="7144203"/>
              <a:ext cx="1416617" cy="51380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1A93976-1338-41F8-B393-729F38BAA8A0}"/>
              </a:ext>
            </a:extLst>
          </p:cNvPr>
          <p:cNvGrpSpPr/>
          <p:nvPr/>
        </p:nvGrpSpPr>
        <p:grpSpPr>
          <a:xfrm>
            <a:off x="1671864" y="2655099"/>
            <a:ext cx="6345415" cy="9607475"/>
            <a:chOff x="1962151" y="7144203"/>
            <a:chExt cx="3393515" cy="5138058"/>
          </a:xfrm>
        </p:grpSpPr>
        <p:pic>
          <p:nvPicPr>
            <p:cNvPr id="7" name="Picture 2">
              <a:extLst>
                <a:ext uri="{FF2B5EF4-FFF2-40B4-BE49-F238E27FC236}">
                  <a16:creationId xmlns:a16="http://schemas.microsoft.com/office/drawing/2014/main" id="{A4633C55-892A-44AC-8CAD-D71BCFC35B0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3183" t="17377" r="33354" b="45162"/>
            <a:stretch/>
          </p:blipFill>
          <p:spPr bwMode="auto">
            <a:xfrm>
              <a:off x="1962151" y="7144203"/>
              <a:ext cx="1771650" cy="51380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674C9C6-2E17-4077-ACF2-3629C1E94B86}"/>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3183" t="54174" r="33354" b="8365"/>
            <a:stretch/>
          </p:blipFill>
          <p:spPr bwMode="auto">
            <a:xfrm>
              <a:off x="3584016" y="7144203"/>
              <a:ext cx="1771650" cy="5138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78A7B44-3387-49F0-A2B7-750E8950F8E1}"/>
              </a:ext>
            </a:extLst>
          </p:cNvPr>
          <p:cNvGrpSpPr/>
          <p:nvPr/>
        </p:nvGrpSpPr>
        <p:grpSpPr>
          <a:xfrm>
            <a:off x="9940186" y="2475390"/>
            <a:ext cx="5644971" cy="9787184"/>
            <a:chOff x="10230473" y="6995887"/>
            <a:chExt cx="2963486" cy="5138057"/>
          </a:xfrm>
        </p:grpSpPr>
        <p:pic>
          <p:nvPicPr>
            <p:cNvPr id="9" name="Picture 2">
              <a:extLst>
                <a:ext uri="{FF2B5EF4-FFF2-40B4-BE49-F238E27FC236}">
                  <a16:creationId xmlns:a16="http://schemas.microsoft.com/office/drawing/2014/main" id="{597822B9-3FBC-4686-9DEF-11989229743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70968" t="16614" r="2275" b="46613"/>
            <a:stretch/>
          </p:blipFill>
          <p:spPr bwMode="auto">
            <a:xfrm>
              <a:off x="10230473" y="6995887"/>
              <a:ext cx="1416617" cy="50437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215D61C-0A6F-4CE2-82E0-B5A6F039EC7B}"/>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71461" t="53292" r="1782" b="10329"/>
            <a:stretch/>
          </p:blipFill>
          <p:spPr bwMode="auto">
            <a:xfrm>
              <a:off x="11777342" y="7144204"/>
              <a:ext cx="1416617" cy="498974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le 13">
            <a:extLst>
              <a:ext uri="{FF2B5EF4-FFF2-40B4-BE49-F238E27FC236}">
                <a16:creationId xmlns:a16="http://schemas.microsoft.com/office/drawing/2014/main" id="{98808C28-3542-47C4-918A-A9C18A99F31E}"/>
              </a:ext>
            </a:extLst>
          </p:cNvPr>
          <p:cNvSpPr>
            <a:spLocks noGrp="1"/>
          </p:cNvSpPr>
          <p:nvPr>
            <p:ph type="title"/>
          </p:nvPr>
        </p:nvSpPr>
        <p:spPr/>
        <p:txBody>
          <a:bodyPr/>
          <a:lstStyle/>
          <a:p>
            <a:r>
              <a:rPr lang="en-US" dirty="0"/>
              <a:t>Companies by country</a:t>
            </a:r>
          </a:p>
        </p:txBody>
      </p:sp>
      <p:sp>
        <p:nvSpPr>
          <p:cNvPr id="3" name="Footer Placeholder 2">
            <a:extLst>
              <a:ext uri="{FF2B5EF4-FFF2-40B4-BE49-F238E27FC236}">
                <a16:creationId xmlns:a16="http://schemas.microsoft.com/office/drawing/2014/main" id="{FF376029-F126-432D-B966-08177BFF7D78}"/>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69E34D87-3578-4D3C-AFF4-1A32AAC45044}"/>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3637970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7015-89DD-49EB-8DD4-6E59277D76F8}"/>
              </a:ext>
            </a:extLst>
          </p:cNvPr>
          <p:cNvSpPr>
            <a:spLocks noGrp="1"/>
          </p:cNvSpPr>
          <p:nvPr>
            <p:ph type="title"/>
          </p:nvPr>
        </p:nvSpPr>
        <p:spPr/>
        <p:txBody>
          <a:bodyPr/>
          <a:lstStyle/>
          <a:p>
            <a:r>
              <a:rPr lang="en-US" dirty="0"/>
              <a:t>Effects of Inventory Errors on Income Statement</a:t>
            </a:r>
          </a:p>
        </p:txBody>
      </p:sp>
      <p:sp>
        <p:nvSpPr>
          <p:cNvPr id="3" name="Content Placeholder 2">
            <a:extLst>
              <a:ext uri="{FF2B5EF4-FFF2-40B4-BE49-F238E27FC236}">
                <a16:creationId xmlns:a16="http://schemas.microsoft.com/office/drawing/2014/main" id="{553493BE-A0D3-4F0E-A1AC-88096ECE8551}"/>
              </a:ext>
            </a:extLst>
          </p:cNvPr>
          <p:cNvSpPr>
            <a:spLocks noGrp="1"/>
          </p:cNvSpPr>
          <p:nvPr>
            <p:ph sz="quarter" idx="13"/>
          </p:nvPr>
        </p:nvSpPr>
        <p:spPr/>
        <p:txBody>
          <a:bodyPr/>
          <a:lstStyle/>
          <a:p>
            <a:r>
              <a:rPr lang="en-US" b="1" dirty="0"/>
              <a:t>Inventory errors </a:t>
            </a:r>
            <a:r>
              <a:rPr lang="en-US" dirty="0"/>
              <a:t>affect the computation of cost of goods sold and net income </a:t>
            </a:r>
            <a:r>
              <a:rPr lang="en-US" b="1" dirty="0"/>
              <a:t>in two periods</a:t>
            </a:r>
          </a:p>
          <a:p>
            <a:endParaRPr lang="en-US" dirty="0"/>
          </a:p>
        </p:txBody>
      </p:sp>
      <p:pic>
        <p:nvPicPr>
          <p:cNvPr id="35" name="Picture 34">
            <a:extLst>
              <a:ext uri="{FF2B5EF4-FFF2-40B4-BE49-F238E27FC236}">
                <a16:creationId xmlns:a16="http://schemas.microsoft.com/office/drawing/2014/main" id="{F357A0D6-79F4-4109-8D79-A3AD40052047}"/>
              </a:ext>
            </a:extLst>
          </p:cNvPr>
          <p:cNvPicPr>
            <a:picLocks noChangeAspect="1"/>
          </p:cNvPicPr>
          <p:nvPr/>
        </p:nvPicPr>
        <p:blipFill>
          <a:blip r:embed="rId2"/>
          <a:stretch>
            <a:fillRect/>
          </a:stretch>
        </p:blipFill>
        <p:spPr>
          <a:xfrm>
            <a:off x="8486585" y="4037086"/>
            <a:ext cx="14460500" cy="8326366"/>
          </a:xfrm>
          <a:prstGeom prst="rect">
            <a:avLst/>
          </a:prstGeom>
        </p:spPr>
      </p:pic>
      <p:sp>
        <p:nvSpPr>
          <p:cNvPr id="37" name="Rectangle: Rounded Corners 36">
            <a:extLst>
              <a:ext uri="{FF2B5EF4-FFF2-40B4-BE49-F238E27FC236}">
                <a16:creationId xmlns:a16="http://schemas.microsoft.com/office/drawing/2014/main" id="{8EEFEF85-D9CD-4675-BB92-0BB038B9C746}"/>
              </a:ext>
            </a:extLst>
          </p:cNvPr>
          <p:cNvSpPr/>
          <p:nvPr/>
        </p:nvSpPr>
        <p:spPr>
          <a:xfrm>
            <a:off x="1660197" y="4692022"/>
            <a:ext cx="6481673" cy="4048911"/>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39" name="Rectangle: Rounded Corners 38">
            <a:extLst>
              <a:ext uri="{FF2B5EF4-FFF2-40B4-BE49-F238E27FC236}">
                <a16:creationId xmlns:a16="http://schemas.microsoft.com/office/drawing/2014/main" id="{2439FE11-A0CF-4125-846E-0193E20D7BFF}"/>
              </a:ext>
            </a:extLst>
          </p:cNvPr>
          <p:cNvSpPr/>
          <p:nvPr/>
        </p:nvSpPr>
        <p:spPr>
          <a:xfrm>
            <a:off x="1430565" y="4456460"/>
            <a:ext cx="6481673" cy="4048911"/>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An error in ending inventory of current period will have a </a:t>
            </a:r>
            <a:r>
              <a:rPr lang="en-US" altLang="zh-CN" sz="4400" b="1" dirty="0">
                <a:solidFill>
                  <a:schemeClr val="tx2"/>
                </a:solidFill>
              </a:rPr>
              <a:t>reverse effect on net income of next accounting period</a:t>
            </a:r>
          </a:p>
        </p:txBody>
      </p:sp>
      <p:sp>
        <p:nvSpPr>
          <p:cNvPr id="40" name="Rectangle: Rounded Corners 39">
            <a:extLst>
              <a:ext uri="{FF2B5EF4-FFF2-40B4-BE49-F238E27FC236}">
                <a16:creationId xmlns:a16="http://schemas.microsoft.com/office/drawing/2014/main" id="{C1809943-CA9C-41AB-B305-429ED3109FCC}"/>
              </a:ext>
            </a:extLst>
          </p:cNvPr>
          <p:cNvSpPr/>
          <p:nvPr/>
        </p:nvSpPr>
        <p:spPr>
          <a:xfrm>
            <a:off x="1660197" y="9467222"/>
            <a:ext cx="6481673" cy="2786169"/>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41" name="Rectangle: Rounded Corners 40">
            <a:extLst>
              <a:ext uri="{FF2B5EF4-FFF2-40B4-BE49-F238E27FC236}">
                <a16:creationId xmlns:a16="http://schemas.microsoft.com/office/drawing/2014/main" id="{7186BA19-679B-4C78-B0B7-BF89C2B093D2}"/>
              </a:ext>
            </a:extLst>
          </p:cNvPr>
          <p:cNvSpPr/>
          <p:nvPr/>
        </p:nvSpPr>
        <p:spPr>
          <a:xfrm>
            <a:off x="1430565" y="9231660"/>
            <a:ext cx="6481673" cy="2786169"/>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Over two years, total net income is correct because errors </a:t>
            </a:r>
            <a:r>
              <a:rPr lang="en-US" altLang="zh-CN" sz="4400" b="1" dirty="0">
                <a:solidFill>
                  <a:schemeClr val="tx2"/>
                </a:solidFill>
              </a:rPr>
              <a:t>offset each other</a:t>
            </a:r>
          </a:p>
        </p:txBody>
      </p:sp>
      <p:sp>
        <p:nvSpPr>
          <p:cNvPr id="42" name="Footer Placeholder 41">
            <a:extLst>
              <a:ext uri="{FF2B5EF4-FFF2-40B4-BE49-F238E27FC236}">
                <a16:creationId xmlns:a16="http://schemas.microsoft.com/office/drawing/2014/main" id="{F479A1B2-7846-4B68-A5AC-46B832768833}"/>
              </a:ext>
            </a:extLst>
          </p:cNvPr>
          <p:cNvSpPr>
            <a:spLocks noGrp="1"/>
          </p:cNvSpPr>
          <p:nvPr>
            <p:ph type="ftr" sz="quarter" idx="11"/>
          </p:nvPr>
        </p:nvSpPr>
        <p:spPr/>
        <p:txBody>
          <a:bodyPr/>
          <a:lstStyle/>
          <a:p>
            <a:r>
              <a:rPr lang="en-US" dirty="0"/>
              <a:t>Ch6 Inventories | ACT2111 Introductory Financial Accounting (2023)</a:t>
            </a:r>
          </a:p>
        </p:txBody>
      </p:sp>
      <p:sp>
        <p:nvSpPr>
          <p:cNvPr id="43" name="Slide Number Placeholder 42">
            <a:extLst>
              <a:ext uri="{FF2B5EF4-FFF2-40B4-BE49-F238E27FC236}">
                <a16:creationId xmlns:a16="http://schemas.microsoft.com/office/drawing/2014/main" id="{1D39EFFF-DE97-4892-919A-A9670F2819AD}"/>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119685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E77D6-BCA3-456C-BA40-FBAD28128EC2}"/>
              </a:ext>
            </a:extLst>
          </p:cNvPr>
          <p:cNvSpPr>
            <a:spLocks noGrp="1"/>
          </p:cNvSpPr>
          <p:nvPr>
            <p:ph type="title"/>
          </p:nvPr>
        </p:nvSpPr>
        <p:spPr/>
        <p:txBody>
          <a:bodyPr>
            <a:noAutofit/>
          </a:bodyPr>
          <a:lstStyle/>
          <a:p>
            <a:r>
              <a:rPr lang="en-US" sz="6000" dirty="0"/>
              <a:t>Effects of Inventory Errors on Statement of Financial Position</a:t>
            </a:r>
          </a:p>
        </p:txBody>
      </p:sp>
      <p:sp>
        <p:nvSpPr>
          <p:cNvPr id="3" name="Content Placeholder 2">
            <a:extLst>
              <a:ext uri="{FF2B5EF4-FFF2-40B4-BE49-F238E27FC236}">
                <a16:creationId xmlns:a16="http://schemas.microsoft.com/office/drawing/2014/main" id="{96E44EFD-0907-483B-A281-B8A74F75CF3B}"/>
              </a:ext>
            </a:extLst>
          </p:cNvPr>
          <p:cNvSpPr>
            <a:spLocks noGrp="1"/>
          </p:cNvSpPr>
          <p:nvPr>
            <p:ph sz="quarter" idx="13"/>
          </p:nvPr>
        </p:nvSpPr>
        <p:spPr/>
        <p:txBody>
          <a:bodyPr/>
          <a:lstStyle/>
          <a:p>
            <a:r>
              <a:rPr lang="en-US" dirty="0"/>
              <a:t>Effect of inventory errors on the statement of financial position is determined by using the basic accounting equation: Assets = Liabilities + Equity</a:t>
            </a:r>
          </a:p>
          <a:p>
            <a:r>
              <a:rPr lang="en-US" dirty="0"/>
              <a:t>Errors in the ending inventory have the following effects</a:t>
            </a:r>
          </a:p>
          <a:p>
            <a:endParaRPr lang="en-US" dirty="0"/>
          </a:p>
        </p:txBody>
      </p:sp>
      <p:graphicFrame>
        <p:nvGraphicFramePr>
          <p:cNvPr id="5" name="Table 4" descr="Table is screen readable.">
            <a:extLst>
              <a:ext uri="{FF2B5EF4-FFF2-40B4-BE49-F238E27FC236}">
                <a16:creationId xmlns:a16="http://schemas.microsoft.com/office/drawing/2014/main" id="{EDC99C6E-C26F-45C0-B2C5-C8AF099647ED}"/>
              </a:ext>
            </a:extLst>
          </p:cNvPr>
          <p:cNvGraphicFramePr>
            <a:graphicFrameLocks noGrp="1"/>
          </p:cNvGraphicFramePr>
          <p:nvPr>
            <p:extLst>
              <p:ext uri="{D42A27DB-BD31-4B8C-83A1-F6EECF244321}">
                <p14:modId xmlns:p14="http://schemas.microsoft.com/office/powerpoint/2010/main" val="1039485235"/>
              </p:ext>
            </p:extLst>
          </p:nvPr>
        </p:nvGraphicFramePr>
        <p:xfrm>
          <a:off x="2243944" y="6432514"/>
          <a:ext cx="20166111" cy="4235486"/>
        </p:xfrm>
        <a:graphic>
          <a:graphicData uri="http://schemas.openxmlformats.org/drawingml/2006/table">
            <a:tbl>
              <a:tblPr>
                <a:tableStyleId>{5C22544A-7EE6-4342-B048-85BDC9FD1C3A}</a:tableStyleId>
              </a:tblPr>
              <a:tblGrid>
                <a:gridCol w="5010588">
                  <a:extLst>
                    <a:ext uri="{9D8B030D-6E8A-4147-A177-3AD203B41FA5}">
                      <a16:colId xmlns:a16="http://schemas.microsoft.com/office/drawing/2014/main" val="20000"/>
                    </a:ext>
                  </a:extLst>
                </a:gridCol>
                <a:gridCol w="543609">
                  <a:extLst>
                    <a:ext uri="{9D8B030D-6E8A-4147-A177-3AD203B41FA5}">
                      <a16:colId xmlns:a16="http://schemas.microsoft.com/office/drawing/2014/main" val="20001"/>
                    </a:ext>
                  </a:extLst>
                </a:gridCol>
                <a:gridCol w="4383073">
                  <a:extLst>
                    <a:ext uri="{9D8B030D-6E8A-4147-A177-3AD203B41FA5}">
                      <a16:colId xmlns:a16="http://schemas.microsoft.com/office/drawing/2014/main" val="20002"/>
                    </a:ext>
                  </a:extLst>
                </a:gridCol>
                <a:gridCol w="543609">
                  <a:extLst>
                    <a:ext uri="{9D8B030D-6E8A-4147-A177-3AD203B41FA5}">
                      <a16:colId xmlns:a16="http://schemas.microsoft.com/office/drawing/2014/main" val="20003"/>
                    </a:ext>
                  </a:extLst>
                </a:gridCol>
                <a:gridCol w="4045918">
                  <a:extLst>
                    <a:ext uri="{9D8B030D-6E8A-4147-A177-3AD203B41FA5}">
                      <a16:colId xmlns:a16="http://schemas.microsoft.com/office/drawing/2014/main" val="20004"/>
                    </a:ext>
                  </a:extLst>
                </a:gridCol>
                <a:gridCol w="543609">
                  <a:extLst>
                    <a:ext uri="{9D8B030D-6E8A-4147-A177-3AD203B41FA5}">
                      <a16:colId xmlns:a16="http://schemas.microsoft.com/office/drawing/2014/main" val="20005"/>
                    </a:ext>
                  </a:extLst>
                </a:gridCol>
                <a:gridCol w="5095705">
                  <a:extLst>
                    <a:ext uri="{9D8B030D-6E8A-4147-A177-3AD203B41FA5}">
                      <a16:colId xmlns:a16="http://schemas.microsoft.com/office/drawing/2014/main" val="20006"/>
                    </a:ext>
                  </a:extLst>
                </a:gridCol>
              </a:tblGrid>
              <a:tr h="2117743">
                <a:tc>
                  <a:txBody>
                    <a:bodyPr/>
                    <a:lstStyle/>
                    <a:p>
                      <a:pPr algn="ctr" fontAlgn="ctr"/>
                      <a:r>
                        <a:rPr lang="en-US" sz="5400" b="1" i="0" u="none" strike="noStrike" dirty="0">
                          <a:solidFill>
                            <a:schemeClr val="tx2"/>
                          </a:solidFill>
                          <a:effectLst/>
                          <a:latin typeface="Calibri" panose="020F0502020204030204" pitchFamily="34" charset="0"/>
                        </a:rPr>
                        <a:t>Ending </a:t>
                      </a:r>
                    </a:p>
                    <a:p>
                      <a:pPr algn="ctr" fontAlgn="ctr"/>
                      <a:r>
                        <a:rPr lang="en-US" sz="5400" b="1" i="0" u="none" strike="noStrike" dirty="0">
                          <a:solidFill>
                            <a:schemeClr val="tx2"/>
                          </a:solidFill>
                          <a:effectLst/>
                          <a:latin typeface="Calibri" panose="020F0502020204030204" pitchFamily="34" charset="0"/>
                        </a:rPr>
                        <a:t>Inventory Error</a:t>
                      </a:r>
                    </a:p>
                  </a:txBody>
                  <a:tcPr marL="4233" marR="4233" marT="91440" marB="91440" anchor="b">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5400" b="1" i="0" u="none" strike="noStrike" dirty="0">
                        <a:solidFill>
                          <a:schemeClr val="tx2"/>
                        </a:solidFill>
                        <a:effectLst/>
                        <a:latin typeface="Calibri" panose="020F0502020204030204" pitchFamily="34" charset="0"/>
                      </a:endParaRPr>
                    </a:p>
                  </a:txBody>
                  <a:tcPr marL="4233"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1" i="0" u="none" strike="noStrike" dirty="0">
                          <a:solidFill>
                            <a:schemeClr val="tx2"/>
                          </a:solidFill>
                          <a:effectLst/>
                          <a:latin typeface="Calibri" panose="020F0502020204030204" pitchFamily="34" charset="0"/>
                        </a:rPr>
                        <a:t>Assets</a:t>
                      </a:r>
                    </a:p>
                  </a:txBody>
                  <a:tcPr marL="4233" marR="4233" marT="91440" marB="91440" anchor="b">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5400" b="1" i="0" u="none" strike="noStrike" dirty="0">
                        <a:solidFill>
                          <a:schemeClr val="tx2"/>
                        </a:solidFill>
                        <a:effectLst/>
                        <a:latin typeface="Calibri" panose="020F0502020204030204" pitchFamily="34" charset="0"/>
                      </a:endParaRPr>
                    </a:p>
                  </a:txBody>
                  <a:tcPr marL="4233"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1" i="0" u="none" strike="noStrike" dirty="0">
                          <a:solidFill>
                            <a:schemeClr val="tx2"/>
                          </a:solidFill>
                          <a:effectLst/>
                          <a:latin typeface="Calibri" panose="020F0502020204030204" pitchFamily="34" charset="0"/>
                        </a:rPr>
                        <a:t>Liabilities</a:t>
                      </a:r>
                    </a:p>
                  </a:txBody>
                  <a:tcPr marL="4233" marR="4233" marT="91440" marB="91440" anchor="b">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5400" b="1" i="0" u="none" strike="noStrike" dirty="0">
                        <a:solidFill>
                          <a:schemeClr val="tx2"/>
                        </a:solidFill>
                        <a:effectLst/>
                        <a:latin typeface="Calibri" panose="020F0502020204030204" pitchFamily="34" charset="0"/>
                      </a:endParaRPr>
                    </a:p>
                  </a:txBody>
                  <a:tcPr marL="4233" marR="4233" marT="91440" marB="9144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1" i="0" u="none" strike="noStrike" dirty="0">
                          <a:solidFill>
                            <a:schemeClr val="tx2"/>
                          </a:solidFill>
                          <a:effectLst/>
                          <a:latin typeface="Calibri" panose="020F0502020204030204" pitchFamily="34" charset="0"/>
                        </a:rPr>
                        <a:t>Equity</a:t>
                      </a:r>
                    </a:p>
                  </a:txBody>
                  <a:tcPr marT="91440" marB="91440" anchor="b">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17743">
                <a:tc>
                  <a:txBody>
                    <a:bodyPr/>
                    <a:lstStyle/>
                    <a:p>
                      <a:pPr algn="ctr" fontAlgn="ctr"/>
                      <a:r>
                        <a:rPr lang="en-US" sz="5400" b="0" u="none" strike="noStrike" dirty="0">
                          <a:solidFill>
                            <a:schemeClr val="tx2"/>
                          </a:solidFill>
                          <a:effectLst/>
                        </a:rPr>
                        <a:t>Overstated</a:t>
                      </a:r>
                    </a:p>
                    <a:p>
                      <a:pPr algn="ctr" fontAlgn="ctr"/>
                      <a:r>
                        <a:rPr lang="en-US" sz="5400" b="0" i="0" u="none" strike="noStrike" dirty="0">
                          <a:solidFill>
                            <a:schemeClr val="tx2"/>
                          </a:solidFill>
                          <a:effectLst/>
                          <a:latin typeface="Calibri" panose="020F0502020204030204" pitchFamily="34" charset="0"/>
                        </a:rPr>
                        <a:t>Understated</a:t>
                      </a:r>
                    </a:p>
                  </a:txBody>
                  <a:tcPr marL="4233" marR="4233" marT="91440" marB="91440"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endParaRPr lang="en-US" sz="5400" b="0"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0" u="none" strike="noStrike" dirty="0">
                          <a:solidFill>
                            <a:schemeClr val="tx2"/>
                          </a:solidFill>
                          <a:effectLst/>
                        </a:rPr>
                        <a:t>Overstated</a:t>
                      </a:r>
                    </a:p>
                    <a:p>
                      <a:pPr algn="ctr" fontAlgn="ctr"/>
                      <a:r>
                        <a:rPr lang="en-US" sz="5400" b="0" i="0" u="none" strike="noStrike" dirty="0">
                          <a:solidFill>
                            <a:schemeClr val="tx2"/>
                          </a:solidFill>
                          <a:effectLst/>
                          <a:latin typeface="Calibri" panose="020F0502020204030204" pitchFamily="34" charset="0"/>
                        </a:rPr>
                        <a:t>Understated</a:t>
                      </a:r>
                    </a:p>
                  </a:txBody>
                  <a:tcPr marL="4233" marR="4233" marT="91440" marB="91440"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endParaRPr lang="en-US" sz="5400" b="0"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0" u="none" strike="noStrike" dirty="0">
                          <a:solidFill>
                            <a:schemeClr val="tx2"/>
                          </a:solidFill>
                          <a:effectLst/>
                        </a:rPr>
                        <a:t>No effect</a:t>
                      </a:r>
                    </a:p>
                    <a:p>
                      <a:pPr algn="ctr" fontAlgn="ctr"/>
                      <a:r>
                        <a:rPr lang="en-US" sz="5400" b="0" i="0" u="none" strike="noStrike" dirty="0">
                          <a:solidFill>
                            <a:schemeClr val="tx2"/>
                          </a:solidFill>
                          <a:effectLst/>
                          <a:latin typeface="Calibri" panose="020F0502020204030204" pitchFamily="34" charset="0"/>
                        </a:rPr>
                        <a:t>No effect</a:t>
                      </a:r>
                    </a:p>
                  </a:txBody>
                  <a:tcPr marL="4233" marR="4233" marT="91440" marB="91440"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endParaRPr lang="en-US" sz="5400" b="0" i="0" u="none" strike="noStrike" dirty="0">
                        <a:solidFill>
                          <a:schemeClr val="tx2"/>
                        </a:solidFill>
                        <a:effectLst/>
                        <a:latin typeface="Calibri" panose="020F0502020204030204" pitchFamily="34" charset="0"/>
                      </a:endParaRPr>
                    </a:p>
                  </a:txBody>
                  <a:tcPr marL="4233" marR="4233"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5400" b="0" u="none" strike="noStrike" dirty="0">
                          <a:solidFill>
                            <a:schemeClr val="tx2"/>
                          </a:solidFill>
                          <a:effectLst/>
                        </a:rPr>
                        <a:t>Overstated</a:t>
                      </a:r>
                    </a:p>
                    <a:p>
                      <a:pPr algn="ctr" fontAlgn="ctr"/>
                      <a:r>
                        <a:rPr lang="en-US" sz="5400" b="0" i="0" u="none" strike="noStrike" dirty="0">
                          <a:solidFill>
                            <a:schemeClr val="tx2"/>
                          </a:solidFill>
                          <a:effectLst/>
                          <a:latin typeface="Calibri" panose="020F0502020204030204" pitchFamily="34" charset="0"/>
                        </a:rPr>
                        <a:t>Understated</a:t>
                      </a:r>
                    </a:p>
                  </a:txBody>
                  <a:tcPr marT="91440" marB="91440"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 name="Footer Placeholder 5">
            <a:extLst>
              <a:ext uri="{FF2B5EF4-FFF2-40B4-BE49-F238E27FC236}">
                <a16:creationId xmlns:a16="http://schemas.microsoft.com/office/drawing/2014/main" id="{EDACE2C8-01CD-4DF6-8DB0-7AD1CE82009A}"/>
              </a:ext>
            </a:extLst>
          </p:cNvPr>
          <p:cNvSpPr>
            <a:spLocks noGrp="1"/>
          </p:cNvSpPr>
          <p:nvPr>
            <p:ph type="ftr" sz="quarter" idx="11"/>
          </p:nvPr>
        </p:nvSpPr>
        <p:spPr/>
        <p:txBody>
          <a:bodyPr/>
          <a:lstStyle/>
          <a:p>
            <a:r>
              <a:rPr lang="en-US" dirty="0"/>
              <a:t>Ch6 Inventories | ACT2111 Introductory Financial Accounting (2023)</a:t>
            </a:r>
          </a:p>
        </p:txBody>
      </p:sp>
      <p:sp>
        <p:nvSpPr>
          <p:cNvPr id="7" name="Slide Number Placeholder 6">
            <a:extLst>
              <a:ext uri="{FF2B5EF4-FFF2-40B4-BE49-F238E27FC236}">
                <a16:creationId xmlns:a16="http://schemas.microsoft.com/office/drawing/2014/main" id="{091E5D20-2780-4594-9B0D-CB8CB8E5CDE5}"/>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1014852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3263-E666-4F0C-990A-9F7D5FE9AD28}"/>
              </a:ext>
            </a:extLst>
          </p:cNvPr>
          <p:cNvSpPr>
            <a:spLocks noGrp="1"/>
          </p:cNvSpPr>
          <p:nvPr>
            <p:ph type="title"/>
          </p:nvPr>
        </p:nvSpPr>
        <p:spPr/>
        <p:txBody>
          <a:bodyPr/>
          <a:lstStyle/>
          <a:p>
            <a:r>
              <a:rPr lang="en-US" dirty="0"/>
              <a:t>Inventory Errors - Exercise</a:t>
            </a:r>
          </a:p>
        </p:txBody>
      </p:sp>
      <p:sp>
        <p:nvSpPr>
          <p:cNvPr id="3" name="Content Placeholder 2">
            <a:extLst>
              <a:ext uri="{FF2B5EF4-FFF2-40B4-BE49-F238E27FC236}">
                <a16:creationId xmlns:a16="http://schemas.microsoft.com/office/drawing/2014/main" id="{9FB7B1D9-D0FD-442B-9A1F-E38F5CCA1FD9}"/>
              </a:ext>
            </a:extLst>
          </p:cNvPr>
          <p:cNvSpPr>
            <a:spLocks noGrp="1"/>
          </p:cNvSpPr>
          <p:nvPr>
            <p:ph sz="quarter" idx="13"/>
          </p:nvPr>
        </p:nvSpPr>
        <p:spPr/>
        <p:txBody>
          <a:bodyPr/>
          <a:lstStyle/>
          <a:p>
            <a:pPr algn="just"/>
            <a:r>
              <a:rPr lang="en-US" dirty="0"/>
              <a:t>Visual Designs overstated its 2019 ending inventory by NT$22,000. Determine the impact this error has on ending inventory, cost of goods sold, and owner’s equity in 2019 and 2021.</a:t>
            </a:r>
          </a:p>
          <a:p>
            <a:r>
              <a:rPr lang="en-US" dirty="0"/>
              <a:t>Solution</a:t>
            </a:r>
          </a:p>
          <a:p>
            <a:endParaRPr lang="en-US" dirty="0"/>
          </a:p>
        </p:txBody>
      </p:sp>
      <p:graphicFrame>
        <p:nvGraphicFramePr>
          <p:cNvPr id="7" name="Table 6" descr="Table is screen readable.">
            <a:extLst>
              <a:ext uri="{FF2B5EF4-FFF2-40B4-BE49-F238E27FC236}">
                <a16:creationId xmlns:a16="http://schemas.microsoft.com/office/drawing/2014/main" id="{C7E96540-364D-4EF6-A14E-8FE46B132547}"/>
              </a:ext>
            </a:extLst>
          </p:cNvPr>
          <p:cNvGraphicFramePr>
            <a:graphicFrameLocks noGrp="1"/>
          </p:cNvGraphicFramePr>
          <p:nvPr>
            <p:extLst>
              <p:ext uri="{D42A27DB-BD31-4B8C-83A1-F6EECF244321}">
                <p14:modId xmlns:p14="http://schemas.microsoft.com/office/powerpoint/2010/main" val="1629847338"/>
              </p:ext>
            </p:extLst>
          </p:nvPr>
        </p:nvGraphicFramePr>
        <p:xfrm>
          <a:off x="1930400" y="5990921"/>
          <a:ext cx="21074742" cy="4075995"/>
        </p:xfrm>
        <a:graphic>
          <a:graphicData uri="http://schemas.openxmlformats.org/drawingml/2006/table">
            <a:tbl>
              <a:tblPr>
                <a:tableStyleId>{5C22544A-7EE6-4342-B048-85BDC9FD1C3A}</a:tableStyleId>
              </a:tblPr>
              <a:tblGrid>
                <a:gridCol w="6040062">
                  <a:extLst>
                    <a:ext uri="{9D8B030D-6E8A-4147-A177-3AD203B41FA5}">
                      <a16:colId xmlns:a16="http://schemas.microsoft.com/office/drawing/2014/main" val="20000"/>
                    </a:ext>
                  </a:extLst>
                </a:gridCol>
                <a:gridCol w="306513">
                  <a:extLst>
                    <a:ext uri="{9D8B030D-6E8A-4147-A177-3AD203B41FA5}">
                      <a16:colId xmlns:a16="http://schemas.microsoft.com/office/drawing/2014/main" val="20001"/>
                    </a:ext>
                  </a:extLst>
                </a:gridCol>
                <a:gridCol w="7453525">
                  <a:extLst>
                    <a:ext uri="{9D8B030D-6E8A-4147-A177-3AD203B41FA5}">
                      <a16:colId xmlns:a16="http://schemas.microsoft.com/office/drawing/2014/main" val="20002"/>
                    </a:ext>
                  </a:extLst>
                </a:gridCol>
                <a:gridCol w="623931">
                  <a:extLst>
                    <a:ext uri="{9D8B030D-6E8A-4147-A177-3AD203B41FA5}">
                      <a16:colId xmlns:a16="http://schemas.microsoft.com/office/drawing/2014/main" val="20003"/>
                    </a:ext>
                  </a:extLst>
                </a:gridCol>
                <a:gridCol w="6650711">
                  <a:extLst>
                    <a:ext uri="{9D8B030D-6E8A-4147-A177-3AD203B41FA5}">
                      <a16:colId xmlns:a16="http://schemas.microsoft.com/office/drawing/2014/main" val="20004"/>
                    </a:ext>
                  </a:extLst>
                </a:gridCol>
              </a:tblGrid>
              <a:tr h="966332">
                <a:tc>
                  <a:txBody>
                    <a:bodyPr/>
                    <a:lstStyle/>
                    <a:p>
                      <a:pPr algn="l" fontAlgn="b"/>
                      <a:endParaRPr lang="en-US" sz="66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l" fontAlgn="b"/>
                      <a:endParaRPr lang="en-US" sz="5400" b="0" i="0" u="none" strike="noStrike" dirty="0">
                        <a:solidFill>
                          <a:schemeClr val="tx2"/>
                        </a:solidFill>
                        <a:effectLst/>
                        <a:latin typeface="Calibri" panose="020F0502020204030204" pitchFamily="34" charset="0"/>
                      </a:endParaRPr>
                    </a:p>
                  </a:txBody>
                  <a:tcPr marL="4233" marR="4233" marT="4233" marB="0" anchor="b">
                    <a:noFill/>
                  </a:tcPr>
                </a:tc>
                <a:tc>
                  <a:txBody>
                    <a:bodyPr/>
                    <a:lstStyle/>
                    <a:p>
                      <a:pPr algn="ctr" fontAlgn="b"/>
                      <a:r>
                        <a:rPr lang="en-US" sz="5400" u="none" strike="noStrike" dirty="0">
                          <a:solidFill>
                            <a:schemeClr val="tx2"/>
                          </a:solidFill>
                          <a:effectLst/>
                        </a:rPr>
                        <a:t>2019</a:t>
                      </a:r>
                      <a:endParaRPr lang="en-US" sz="5400" b="0" i="0" u="none" strike="noStrike" dirty="0">
                        <a:solidFill>
                          <a:schemeClr val="tx2"/>
                        </a:solidFill>
                        <a:effectLst/>
                        <a:latin typeface="Calibri" panose="020F0502020204030204" pitchFamily="34" charset="0"/>
                      </a:endParaRPr>
                    </a:p>
                  </a:txBody>
                  <a:tcPr marL="4233" marR="4233" marT="4233" anchor="b">
                    <a:lnB w="19050" cap="flat" cmpd="sng" algn="ctr">
                      <a:solidFill>
                        <a:schemeClr val="tx1"/>
                      </a:solidFill>
                      <a:prstDash val="solid"/>
                      <a:round/>
                      <a:headEnd type="none" w="med" len="med"/>
                      <a:tailEnd type="none" w="med" len="med"/>
                    </a:lnB>
                    <a:noFill/>
                  </a:tcPr>
                </a:tc>
                <a:tc>
                  <a:txBody>
                    <a:bodyPr/>
                    <a:lstStyle/>
                    <a:p>
                      <a:pPr algn="ctr" fontAlgn="b"/>
                      <a:endParaRPr lang="en-US" sz="5400" b="0" i="0" u="none" strike="noStrike" dirty="0">
                        <a:solidFill>
                          <a:schemeClr val="tx2"/>
                        </a:solidFill>
                        <a:effectLst/>
                        <a:latin typeface="Calibri" panose="020F0502020204030204" pitchFamily="34" charset="0"/>
                      </a:endParaRPr>
                    </a:p>
                  </a:txBody>
                  <a:tcPr marL="4233" marR="4233" marT="4233" anchor="b">
                    <a:noFill/>
                  </a:tcPr>
                </a:tc>
                <a:tc>
                  <a:txBody>
                    <a:bodyPr/>
                    <a:lstStyle/>
                    <a:p>
                      <a:pPr algn="ctr" fontAlgn="b"/>
                      <a:r>
                        <a:rPr lang="en-US" sz="5400" u="none" strike="noStrike" dirty="0">
                          <a:solidFill>
                            <a:schemeClr val="tx2"/>
                          </a:solidFill>
                          <a:effectLst/>
                        </a:rPr>
                        <a:t>2021</a:t>
                      </a:r>
                      <a:endParaRPr lang="en-US" sz="5400" b="0" i="0" u="none" strike="noStrike" dirty="0">
                        <a:solidFill>
                          <a:schemeClr val="tx2"/>
                        </a:solidFill>
                        <a:effectLst/>
                        <a:latin typeface="Calibri" panose="020F0502020204030204" pitchFamily="34" charset="0"/>
                      </a:endParaRPr>
                    </a:p>
                  </a:txBody>
                  <a:tcPr marL="4233" marR="4233" marT="4233" anchor="b">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1974">
                <a:tc>
                  <a:txBody>
                    <a:bodyPr/>
                    <a:lstStyle/>
                    <a:p>
                      <a:pPr algn="l" fontAlgn="b"/>
                      <a:r>
                        <a:rPr lang="en-US" sz="5400" u="none" strike="noStrike" dirty="0">
                          <a:solidFill>
                            <a:schemeClr val="tx2"/>
                          </a:solidFill>
                          <a:effectLst/>
                        </a:rPr>
                        <a:t>Ending inventory</a:t>
                      </a:r>
                      <a:endParaRPr lang="en-US" sz="5400" b="0" i="0" u="none" strike="noStrike" dirty="0">
                        <a:solidFill>
                          <a:schemeClr val="tx2"/>
                        </a:solidFill>
                        <a:effectLst/>
                        <a:latin typeface="Calibri" panose="020F0502020204030204" pitchFamily="34" charset="0"/>
                      </a:endParaRPr>
                    </a:p>
                  </a:txBody>
                  <a:tcPr marL="4233" marR="4233" anchor="ctr">
                    <a:noFill/>
                  </a:tcPr>
                </a:tc>
                <a:tc>
                  <a:txBody>
                    <a:bodyPr/>
                    <a:lstStyle/>
                    <a:p>
                      <a:pPr algn="l" fontAlgn="b"/>
                      <a:endParaRPr lang="en-US" sz="5400" b="0" i="0" u="none" strike="noStrike" dirty="0">
                        <a:solidFill>
                          <a:schemeClr val="tx2"/>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NT$22,000 overstated</a:t>
                      </a:r>
                      <a:endParaRPr lang="en-US" sz="5400" b="0" i="0" u="none" strike="noStrike" dirty="0">
                        <a:solidFill>
                          <a:schemeClr val="bg1"/>
                        </a:solidFill>
                        <a:effectLst/>
                        <a:latin typeface="Calibri" panose="020F0502020204030204" pitchFamily="34" charset="0"/>
                      </a:endParaRPr>
                    </a:p>
                  </a:txBody>
                  <a:tcPr marL="4233" marR="4233" anchor="ctr">
                    <a:lnT w="19050" cap="flat" cmpd="sng" algn="ctr">
                      <a:solidFill>
                        <a:schemeClr val="tx1"/>
                      </a:solidFill>
                      <a:prstDash val="solid"/>
                      <a:round/>
                      <a:headEnd type="none" w="med" len="med"/>
                      <a:tailEnd type="none" w="med" len="med"/>
                    </a:lnT>
                    <a:noFill/>
                  </a:tcPr>
                </a:tc>
                <a:tc>
                  <a:txBody>
                    <a:bodyPr/>
                    <a:lstStyle/>
                    <a:p>
                      <a:pPr algn="l" fontAlgn="b"/>
                      <a:endParaRPr lang="en-US" sz="5400" b="0" i="0" u="none" strike="noStrike" dirty="0">
                        <a:solidFill>
                          <a:schemeClr val="bg1"/>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No effect</a:t>
                      </a:r>
                      <a:endParaRPr lang="en-US" sz="5400" b="0" i="0" u="none" strike="noStrike" dirty="0">
                        <a:solidFill>
                          <a:schemeClr val="bg1"/>
                        </a:solidFill>
                        <a:effectLst/>
                        <a:latin typeface="Calibri" panose="020F0502020204030204" pitchFamily="34" charset="0"/>
                      </a:endParaRPr>
                    </a:p>
                  </a:txBody>
                  <a:tcPr marL="4233" marR="4233" anchor="ctr">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1021974">
                <a:tc>
                  <a:txBody>
                    <a:bodyPr/>
                    <a:lstStyle/>
                    <a:p>
                      <a:pPr algn="l" fontAlgn="b"/>
                      <a:r>
                        <a:rPr lang="en-US" sz="5400" u="none" strike="noStrike" dirty="0">
                          <a:solidFill>
                            <a:schemeClr val="tx2"/>
                          </a:solidFill>
                          <a:effectLst/>
                        </a:rPr>
                        <a:t>Cost of goods sold</a:t>
                      </a:r>
                      <a:endParaRPr lang="en-US" sz="5400" b="0" i="0" u="none" strike="noStrike" dirty="0">
                        <a:solidFill>
                          <a:schemeClr val="tx2"/>
                        </a:solidFill>
                        <a:effectLst/>
                        <a:latin typeface="Calibri" panose="020F0502020204030204" pitchFamily="34" charset="0"/>
                      </a:endParaRPr>
                    </a:p>
                  </a:txBody>
                  <a:tcPr marL="4233" marR="4233" anchor="ctr">
                    <a:noFill/>
                  </a:tcPr>
                </a:tc>
                <a:tc>
                  <a:txBody>
                    <a:bodyPr/>
                    <a:lstStyle/>
                    <a:p>
                      <a:pPr algn="l" fontAlgn="b"/>
                      <a:endParaRPr lang="en-US" sz="5400" b="0" i="0" u="none" strike="noStrike" dirty="0">
                        <a:solidFill>
                          <a:schemeClr val="tx2"/>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NT$22,000 understated</a:t>
                      </a:r>
                      <a:endParaRPr lang="en-US" sz="5400" b="0" i="0" u="none" strike="noStrike" dirty="0">
                        <a:solidFill>
                          <a:schemeClr val="bg1"/>
                        </a:solidFill>
                        <a:effectLst/>
                        <a:latin typeface="Calibri" panose="020F0502020204030204" pitchFamily="34" charset="0"/>
                      </a:endParaRPr>
                    </a:p>
                  </a:txBody>
                  <a:tcPr marL="4233" marR="4233" anchor="ctr">
                    <a:noFill/>
                  </a:tcPr>
                </a:tc>
                <a:tc>
                  <a:txBody>
                    <a:bodyPr/>
                    <a:lstStyle/>
                    <a:p>
                      <a:pPr algn="l" fontAlgn="b"/>
                      <a:endParaRPr lang="en-US" sz="5400" b="0" i="0" u="none" strike="noStrike" dirty="0">
                        <a:solidFill>
                          <a:schemeClr val="bg1"/>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NT$22,000 overstated</a:t>
                      </a:r>
                      <a:endParaRPr lang="en-US" sz="5400" b="0" i="0" u="none" strike="noStrike" dirty="0">
                        <a:solidFill>
                          <a:schemeClr val="bg1"/>
                        </a:solidFill>
                        <a:effectLst/>
                        <a:latin typeface="Calibri" panose="020F0502020204030204" pitchFamily="34" charset="0"/>
                      </a:endParaRPr>
                    </a:p>
                  </a:txBody>
                  <a:tcPr marL="4233" marR="4233" anchor="ctr">
                    <a:noFill/>
                  </a:tcPr>
                </a:tc>
                <a:extLst>
                  <a:ext uri="{0D108BD9-81ED-4DB2-BD59-A6C34878D82A}">
                    <a16:rowId xmlns:a16="http://schemas.microsoft.com/office/drawing/2014/main" val="10002"/>
                  </a:ext>
                </a:extLst>
              </a:tr>
              <a:tr h="1021974">
                <a:tc>
                  <a:txBody>
                    <a:bodyPr/>
                    <a:lstStyle/>
                    <a:p>
                      <a:pPr algn="l" fontAlgn="b"/>
                      <a:r>
                        <a:rPr lang="en-US" sz="5400" u="none" strike="noStrike" dirty="0">
                          <a:solidFill>
                            <a:schemeClr val="tx2"/>
                          </a:solidFill>
                          <a:effectLst/>
                        </a:rPr>
                        <a:t>Equity</a:t>
                      </a:r>
                    </a:p>
                  </a:txBody>
                  <a:tcPr marL="4233" marR="4233" anchor="ctr">
                    <a:noFill/>
                  </a:tcPr>
                </a:tc>
                <a:tc>
                  <a:txBody>
                    <a:bodyPr/>
                    <a:lstStyle/>
                    <a:p>
                      <a:pPr algn="l" fontAlgn="b"/>
                      <a:endParaRPr lang="en-US" sz="5400" b="0" i="0" u="none" strike="noStrike" dirty="0">
                        <a:solidFill>
                          <a:schemeClr val="tx2"/>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NT$22,000 overstated</a:t>
                      </a:r>
                      <a:endParaRPr lang="en-US" sz="5400" b="0" i="0" u="none" strike="noStrike" dirty="0">
                        <a:solidFill>
                          <a:schemeClr val="bg1"/>
                        </a:solidFill>
                        <a:effectLst/>
                        <a:latin typeface="Calibri" panose="020F0502020204030204" pitchFamily="34" charset="0"/>
                      </a:endParaRPr>
                    </a:p>
                  </a:txBody>
                  <a:tcPr marL="4233" marR="4233" anchor="ctr">
                    <a:noFill/>
                  </a:tcPr>
                </a:tc>
                <a:tc>
                  <a:txBody>
                    <a:bodyPr/>
                    <a:lstStyle/>
                    <a:p>
                      <a:pPr algn="l" fontAlgn="b"/>
                      <a:endParaRPr lang="en-US" sz="5400" b="0" i="0" u="none" strike="noStrike" dirty="0">
                        <a:solidFill>
                          <a:schemeClr val="bg1"/>
                        </a:solidFill>
                        <a:effectLst/>
                        <a:latin typeface="Calibri" panose="020F0502020204030204" pitchFamily="34" charset="0"/>
                      </a:endParaRPr>
                    </a:p>
                  </a:txBody>
                  <a:tcPr marL="4233" marR="4233" anchor="ctr">
                    <a:noFill/>
                  </a:tcPr>
                </a:tc>
                <a:tc>
                  <a:txBody>
                    <a:bodyPr/>
                    <a:lstStyle/>
                    <a:p>
                      <a:pPr algn="l" fontAlgn="b"/>
                      <a:r>
                        <a:rPr lang="en-US" sz="5400" u="none" strike="noStrike" dirty="0">
                          <a:solidFill>
                            <a:schemeClr val="bg1"/>
                          </a:solidFill>
                          <a:effectLst/>
                        </a:rPr>
                        <a:t>No effect</a:t>
                      </a:r>
                      <a:endParaRPr lang="en-US" sz="5400" b="0" i="0" u="none" strike="noStrike" dirty="0">
                        <a:solidFill>
                          <a:schemeClr val="bg1"/>
                        </a:solidFill>
                        <a:effectLst/>
                        <a:latin typeface="Calibri" panose="020F0502020204030204" pitchFamily="34" charset="0"/>
                      </a:endParaRPr>
                    </a:p>
                  </a:txBody>
                  <a:tcPr marL="4233" marR="4233" anchor="ctr">
                    <a:noFill/>
                  </a:tcPr>
                </a:tc>
                <a:extLst>
                  <a:ext uri="{0D108BD9-81ED-4DB2-BD59-A6C34878D82A}">
                    <a16:rowId xmlns:a16="http://schemas.microsoft.com/office/drawing/2014/main" val="10003"/>
                  </a:ext>
                </a:extLst>
              </a:tr>
            </a:tbl>
          </a:graphicData>
        </a:graphic>
      </p:graphicFrame>
      <p:sp>
        <p:nvSpPr>
          <p:cNvPr id="9" name="Rectangle: Rounded Corners 8">
            <a:extLst>
              <a:ext uri="{FF2B5EF4-FFF2-40B4-BE49-F238E27FC236}">
                <a16:creationId xmlns:a16="http://schemas.microsoft.com/office/drawing/2014/main" id="{CD6810D3-A6FD-497D-8FD8-9156C4A0E6A4}"/>
              </a:ext>
            </a:extLst>
          </p:cNvPr>
          <p:cNvSpPr/>
          <p:nvPr/>
        </p:nvSpPr>
        <p:spPr>
          <a:xfrm>
            <a:off x="6680513" y="10465412"/>
            <a:ext cx="17269028" cy="2232600"/>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400" dirty="0">
              <a:solidFill>
                <a:schemeClr val="tx2"/>
              </a:solidFill>
            </a:endParaRPr>
          </a:p>
        </p:txBody>
      </p:sp>
      <p:sp>
        <p:nvSpPr>
          <p:cNvPr id="11" name="Rectangle: Rounded Corners 10">
            <a:extLst>
              <a:ext uri="{FF2B5EF4-FFF2-40B4-BE49-F238E27FC236}">
                <a16:creationId xmlns:a16="http://schemas.microsoft.com/office/drawing/2014/main" id="{7C370708-E88B-4A66-97B4-1348D96FDE40}"/>
              </a:ext>
            </a:extLst>
          </p:cNvPr>
          <p:cNvSpPr/>
          <p:nvPr/>
        </p:nvSpPr>
        <p:spPr>
          <a:xfrm>
            <a:off x="6450881" y="10229850"/>
            <a:ext cx="17269028" cy="2232600"/>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400" dirty="0">
                <a:solidFill>
                  <a:schemeClr val="tx2"/>
                </a:solidFill>
              </a:rPr>
              <a:t>• An ending inventory error in one period will have an equal and opposite effect on cost of goods sold and net income in the next period</a:t>
            </a:r>
          </a:p>
          <a:p>
            <a:r>
              <a:rPr lang="en-US" altLang="zh-CN" sz="4400" dirty="0">
                <a:solidFill>
                  <a:schemeClr val="tx2"/>
                </a:solidFill>
              </a:rPr>
              <a:t>• After two years, the errors have off set each other</a:t>
            </a:r>
          </a:p>
        </p:txBody>
      </p:sp>
      <p:sp>
        <p:nvSpPr>
          <p:cNvPr id="12" name="Footer Placeholder 11">
            <a:extLst>
              <a:ext uri="{FF2B5EF4-FFF2-40B4-BE49-F238E27FC236}">
                <a16:creationId xmlns:a16="http://schemas.microsoft.com/office/drawing/2014/main" id="{034C9EC6-81E2-4103-A14A-46BCC56350C4}"/>
              </a:ext>
            </a:extLst>
          </p:cNvPr>
          <p:cNvSpPr>
            <a:spLocks noGrp="1"/>
          </p:cNvSpPr>
          <p:nvPr>
            <p:ph type="ftr" sz="quarter" idx="11"/>
          </p:nvPr>
        </p:nvSpPr>
        <p:spPr/>
        <p:txBody>
          <a:bodyPr/>
          <a:lstStyle/>
          <a:p>
            <a:r>
              <a:rPr lang="en-US" dirty="0"/>
              <a:t>Ch6 Inventories | ACT2111 Introductory Financial Accounting (2023)</a:t>
            </a:r>
          </a:p>
        </p:txBody>
      </p:sp>
      <p:sp>
        <p:nvSpPr>
          <p:cNvPr id="13" name="Slide Number Placeholder 12">
            <a:extLst>
              <a:ext uri="{FF2B5EF4-FFF2-40B4-BE49-F238E27FC236}">
                <a16:creationId xmlns:a16="http://schemas.microsoft.com/office/drawing/2014/main" id="{B3852D76-3653-4B54-9343-53EA213D603B}"/>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Tree>
    <p:extLst>
      <p:ext uri="{BB962C8B-B14F-4D97-AF65-F5344CB8AC3E}">
        <p14:creationId xmlns:p14="http://schemas.microsoft.com/office/powerpoint/2010/main" val="1620737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BD72-6CA4-46FF-86BE-8A9EB9582526}"/>
              </a:ext>
            </a:extLst>
          </p:cNvPr>
          <p:cNvSpPr>
            <a:spLocks noGrp="1"/>
          </p:cNvSpPr>
          <p:nvPr>
            <p:ph type="title"/>
          </p:nvPr>
        </p:nvSpPr>
        <p:spPr/>
        <p:txBody>
          <a:bodyPr/>
          <a:lstStyle/>
          <a:p>
            <a:r>
              <a:rPr lang="en-US" dirty="0"/>
              <a:t>Statement Presentation</a:t>
            </a:r>
          </a:p>
        </p:txBody>
      </p:sp>
      <p:sp>
        <p:nvSpPr>
          <p:cNvPr id="3" name="Content Placeholder 2">
            <a:extLst>
              <a:ext uri="{FF2B5EF4-FFF2-40B4-BE49-F238E27FC236}">
                <a16:creationId xmlns:a16="http://schemas.microsoft.com/office/drawing/2014/main" id="{4E60A96B-0D3A-4937-BC77-86575F432A6F}"/>
              </a:ext>
            </a:extLst>
          </p:cNvPr>
          <p:cNvSpPr>
            <a:spLocks noGrp="1"/>
          </p:cNvSpPr>
          <p:nvPr>
            <p:ph sz="quarter" idx="13"/>
          </p:nvPr>
        </p:nvSpPr>
        <p:spPr/>
        <p:txBody>
          <a:bodyPr/>
          <a:lstStyle/>
          <a:p>
            <a:r>
              <a:rPr lang="en-US" b="1" dirty="0"/>
              <a:t>Statement of Financial Position </a:t>
            </a:r>
            <a:r>
              <a:rPr lang="en-US" dirty="0"/>
              <a:t>- Inventory classified as current asset.   </a:t>
            </a:r>
          </a:p>
          <a:p>
            <a:r>
              <a:rPr lang="en-US" b="1" dirty="0"/>
              <a:t>Income Statement </a:t>
            </a:r>
            <a:r>
              <a:rPr lang="en-US" dirty="0"/>
              <a:t>- Cost of goods sold subtracted from sales.</a:t>
            </a:r>
          </a:p>
          <a:p>
            <a:r>
              <a:rPr lang="en-US" dirty="0"/>
              <a:t>There also should be disclosure of</a:t>
            </a:r>
          </a:p>
          <a:p>
            <a:pPr marL="1885733" lvl="1" indent="-1143000">
              <a:lnSpc>
                <a:spcPct val="150000"/>
              </a:lnSpc>
              <a:buFont typeface="+mj-lt"/>
              <a:buAutoNum type="arabicPeriod"/>
            </a:pPr>
            <a:r>
              <a:rPr lang="en-US" sz="6000" dirty="0"/>
              <a:t>major inventory classifications</a:t>
            </a:r>
          </a:p>
          <a:p>
            <a:pPr marL="1885733" lvl="1" indent="-1143000">
              <a:lnSpc>
                <a:spcPct val="150000"/>
              </a:lnSpc>
              <a:buFont typeface="+mj-lt"/>
              <a:buAutoNum type="arabicPeriod"/>
            </a:pPr>
            <a:r>
              <a:rPr lang="en-US" sz="6000" dirty="0"/>
              <a:t>basis of accounting (cost or LCNRV) </a:t>
            </a:r>
          </a:p>
          <a:p>
            <a:pPr marL="1885733" lvl="1" indent="-1143000">
              <a:lnSpc>
                <a:spcPct val="150000"/>
              </a:lnSpc>
              <a:buFont typeface="+mj-lt"/>
              <a:buAutoNum type="arabicPeriod"/>
            </a:pPr>
            <a:r>
              <a:rPr lang="en-US" sz="6000" dirty="0"/>
              <a:t>costing method (FIFO, or average-cost)</a:t>
            </a:r>
          </a:p>
          <a:p>
            <a:endParaRPr lang="en-US" dirty="0"/>
          </a:p>
        </p:txBody>
      </p:sp>
      <p:sp>
        <p:nvSpPr>
          <p:cNvPr id="4" name="Speech Bubble: Rectangle with Corners Rounded 3">
            <a:extLst>
              <a:ext uri="{FF2B5EF4-FFF2-40B4-BE49-F238E27FC236}">
                <a16:creationId xmlns:a16="http://schemas.microsoft.com/office/drawing/2014/main" id="{CEFA0B6C-7820-455B-A7AA-5A98F30192A6}"/>
              </a:ext>
            </a:extLst>
          </p:cNvPr>
          <p:cNvSpPr/>
          <p:nvPr/>
        </p:nvSpPr>
        <p:spPr>
          <a:xfrm>
            <a:off x="15072631" y="6995886"/>
            <a:ext cx="5160284" cy="1120321"/>
          </a:xfrm>
          <a:prstGeom prst="wedgeRoundRectCallout">
            <a:avLst>
              <a:gd name="adj1" fmla="val -60026"/>
              <a:gd name="adj2" fmla="val 53381"/>
              <a:gd name="adj3" fmla="val 16667"/>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ysClr val="windowText" lastClr="000000"/>
                </a:solidFill>
              </a:rPr>
              <a:t>More on the next page</a:t>
            </a:r>
            <a:endParaRPr lang="en-US" sz="4000" dirty="0">
              <a:solidFill>
                <a:sysClr val="windowText" lastClr="000000"/>
              </a:solidFill>
            </a:endParaRPr>
          </a:p>
        </p:txBody>
      </p:sp>
      <p:sp>
        <p:nvSpPr>
          <p:cNvPr id="5" name="Footer Placeholder 4">
            <a:extLst>
              <a:ext uri="{FF2B5EF4-FFF2-40B4-BE49-F238E27FC236}">
                <a16:creationId xmlns:a16="http://schemas.microsoft.com/office/drawing/2014/main" id="{13690FB6-E470-4F3E-9D33-86F6934B0A09}"/>
              </a:ext>
            </a:extLst>
          </p:cNvPr>
          <p:cNvSpPr>
            <a:spLocks noGrp="1"/>
          </p:cNvSpPr>
          <p:nvPr>
            <p:ph type="ftr" sz="quarter" idx="11"/>
          </p:nvPr>
        </p:nvSpPr>
        <p:spPr/>
        <p:txBody>
          <a:bodyPr/>
          <a:lstStyle/>
          <a:p>
            <a:r>
              <a:rPr lang="en-US" dirty="0"/>
              <a:t>Ch6 Inventories | ACT2111 Introductory Financial Accounting (2023)</a:t>
            </a:r>
          </a:p>
        </p:txBody>
      </p:sp>
      <p:sp>
        <p:nvSpPr>
          <p:cNvPr id="6" name="Slide Number Placeholder 5">
            <a:extLst>
              <a:ext uri="{FF2B5EF4-FFF2-40B4-BE49-F238E27FC236}">
                <a16:creationId xmlns:a16="http://schemas.microsoft.com/office/drawing/2014/main" id="{35345EB8-66F3-479A-86EC-CD50BAF4A51A}"/>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1122460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DEA8-3CA4-43DE-AD8E-AC04EC73126C}"/>
              </a:ext>
            </a:extLst>
          </p:cNvPr>
          <p:cNvSpPr>
            <a:spLocks noGrp="1"/>
          </p:cNvSpPr>
          <p:nvPr>
            <p:ph type="title"/>
          </p:nvPr>
        </p:nvSpPr>
        <p:spPr/>
        <p:txBody>
          <a:bodyPr/>
          <a:lstStyle/>
          <a:p>
            <a:r>
              <a:rPr lang="en-US" dirty="0"/>
              <a:t>Lower-of-Cost-or-Net Realizable Value (LCNRV)</a:t>
            </a:r>
          </a:p>
        </p:txBody>
      </p:sp>
      <p:sp>
        <p:nvSpPr>
          <p:cNvPr id="3" name="Content Placeholder 2">
            <a:extLst>
              <a:ext uri="{FF2B5EF4-FFF2-40B4-BE49-F238E27FC236}">
                <a16:creationId xmlns:a16="http://schemas.microsoft.com/office/drawing/2014/main" id="{E75A876D-A447-421E-BAC2-7B397C5331FD}"/>
              </a:ext>
            </a:extLst>
          </p:cNvPr>
          <p:cNvSpPr>
            <a:spLocks noGrp="1"/>
          </p:cNvSpPr>
          <p:nvPr>
            <p:ph sz="quarter" idx="13"/>
          </p:nvPr>
        </p:nvSpPr>
        <p:spPr/>
        <p:txBody>
          <a:bodyPr/>
          <a:lstStyle/>
          <a:p>
            <a:r>
              <a:rPr lang="en-US" dirty="0"/>
              <a:t>When the value of inventory is lower than its cost</a:t>
            </a:r>
          </a:p>
          <a:p>
            <a:pPr lvl="1"/>
            <a:r>
              <a:rPr lang="en-US" b="1" dirty="0"/>
              <a:t>Net realizable value</a:t>
            </a:r>
            <a:r>
              <a:rPr lang="en-US" dirty="0"/>
              <a:t>:  Amount that company expects to realize (receive from the sale of inventory)</a:t>
            </a:r>
          </a:p>
          <a:p>
            <a:pPr lvl="1"/>
            <a:r>
              <a:rPr lang="en-US" dirty="0"/>
              <a:t>LCNRV is an example of the accounting concept of </a:t>
            </a:r>
            <a:r>
              <a:rPr lang="en-US" b="1" dirty="0"/>
              <a:t>prudence</a:t>
            </a:r>
            <a:r>
              <a:rPr lang="en-US" dirty="0"/>
              <a:t> (conservatism)</a:t>
            </a:r>
          </a:p>
          <a:p>
            <a:pPr lvl="2"/>
            <a:r>
              <a:rPr lang="en-US" dirty="0"/>
              <a:t>which means that the best choice among accounting alternatives is the method that is least likely to overstate assets and net income</a:t>
            </a:r>
          </a:p>
          <a:p>
            <a:pPr lvl="1"/>
            <a:r>
              <a:rPr lang="en-US" dirty="0"/>
              <a:t>Companies “write down” inventory to its net realizable value (record COGS)</a:t>
            </a:r>
          </a:p>
          <a:p>
            <a:pPr lvl="1"/>
            <a:endParaRPr lang="en-US" dirty="0"/>
          </a:p>
        </p:txBody>
      </p:sp>
      <p:graphicFrame>
        <p:nvGraphicFramePr>
          <p:cNvPr id="7" name="Table 6" descr="Table is screen readable.">
            <a:extLst>
              <a:ext uri="{FF2B5EF4-FFF2-40B4-BE49-F238E27FC236}">
                <a16:creationId xmlns:a16="http://schemas.microsoft.com/office/drawing/2014/main" id="{B2DBE0CB-4B29-4FE4-82C2-A03929EBB089}"/>
              </a:ext>
            </a:extLst>
          </p:cNvPr>
          <p:cNvGraphicFramePr>
            <a:graphicFrameLocks noGrp="1"/>
          </p:cNvGraphicFramePr>
          <p:nvPr>
            <p:extLst>
              <p:ext uri="{D42A27DB-BD31-4B8C-83A1-F6EECF244321}">
                <p14:modId xmlns:p14="http://schemas.microsoft.com/office/powerpoint/2010/main" val="3552368065"/>
              </p:ext>
            </p:extLst>
          </p:nvPr>
        </p:nvGraphicFramePr>
        <p:xfrm>
          <a:off x="2065790" y="7453644"/>
          <a:ext cx="21226010" cy="5182785"/>
        </p:xfrm>
        <a:graphic>
          <a:graphicData uri="http://schemas.openxmlformats.org/drawingml/2006/table">
            <a:tbl>
              <a:tblPr>
                <a:tableStyleId>{5C22544A-7EE6-4342-B048-85BDC9FD1C3A}</a:tableStyleId>
              </a:tblPr>
              <a:tblGrid>
                <a:gridCol w="4622155">
                  <a:extLst>
                    <a:ext uri="{9D8B030D-6E8A-4147-A177-3AD203B41FA5}">
                      <a16:colId xmlns:a16="http://schemas.microsoft.com/office/drawing/2014/main" val="20000"/>
                    </a:ext>
                  </a:extLst>
                </a:gridCol>
                <a:gridCol w="1753938">
                  <a:extLst>
                    <a:ext uri="{9D8B030D-6E8A-4147-A177-3AD203B41FA5}">
                      <a16:colId xmlns:a16="http://schemas.microsoft.com/office/drawing/2014/main" val="20001"/>
                    </a:ext>
                  </a:extLst>
                </a:gridCol>
                <a:gridCol w="228747">
                  <a:extLst>
                    <a:ext uri="{9D8B030D-6E8A-4147-A177-3AD203B41FA5}">
                      <a16:colId xmlns:a16="http://schemas.microsoft.com/office/drawing/2014/main" val="20002"/>
                    </a:ext>
                  </a:extLst>
                </a:gridCol>
                <a:gridCol w="2731680">
                  <a:extLst>
                    <a:ext uri="{9D8B030D-6E8A-4147-A177-3AD203B41FA5}">
                      <a16:colId xmlns:a16="http://schemas.microsoft.com/office/drawing/2014/main" val="20003"/>
                    </a:ext>
                  </a:extLst>
                </a:gridCol>
                <a:gridCol w="477869">
                  <a:extLst>
                    <a:ext uri="{9D8B030D-6E8A-4147-A177-3AD203B41FA5}">
                      <a16:colId xmlns:a16="http://schemas.microsoft.com/office/drawing/2014/main" val="20004"/>
                    </a:ext>
                  </a:extLst>
                </a:gridCol>
                <a:gridCol w="4192650">
                  <a:extLst>
                    <a:ext uri="{9D8B030D-6E8A-4147-A177-3AD203B41FA5}">
                      <a16:colId xmlns:a16="http://schemas.microsoft.com/office/drawing/2014/main" val="20005"/>
                    </a:ext>
                  </a:extLst>
                </a:gridCol>
                <a:gridCol w="159698">
                  <a:extLst>
                    <a:ext uri="{9D8B030D-6E8A-4147-A177-3AD203B41FA5}">
                      <a16:colId xmlns:a16="http://schemas.microsoft.com/office/drawing/2014/main" val="20006"/>
                    </a:ext>
                  </a:extLst>
                </a:gridCol>
                <a:gridCol w="3123682">
                  <a:extLst>
                    <a:ext uri="{9D8B030D-6E8A-4147-A177-3AD203B41FA5}">
                      <a16:colId xmlns:a16="http://schemas.microsoft.com/office/drawing/2014/main" val="20007"/>
                    </a:ext>
                  </a:extLst>
                </a:gridCol>
                <a:gridCol w="271487">
                  <a:extLst>
                    <a:ext uri="{9D8B030D-6E8A-4147-A177-3AD203B41FA5}">
                      <a16:colId xmlns:a16="http://schemas.microsoft.com/office/drawing/2014/main" val="20008"/>
                    </a:ext>
                  </a:extLst>
                </a:gridCol>
                <a:gridCol w="3664104">
                  <a:extLst>
                    <a:ext uri="{9D8B030D-6E8A-4147-A177-3AD203B41FA5}">
                      <a16:colId xmlns:a16="http://schemas.microsoft.com/office/drawing/2014/main" val="20009"/>
                    </a:ext>
                  </a:extLst>
                </a:gridCol>
              </a:tblGrid>
              <a:tr h="1521982">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4233" marB="0" anchor="b">
                    <a:solidFill>
                      <a:schemeClr val="accent4"/>
                    </a:solidFill>
                  </a:tcPr>
                </a:tc>
                <a:tc>
                  <a:txBody>
                    <a:bodyPr/>
                    <a:lstStyle/>
                    <a:p>
                      <a:pPr algn="ctr" fontAlgn="b"/>
                      <a:r>
                        <a:rPr lang="en-US" sz="4000" b="1" u="none" strike="noStrike" dirty="0">
                          <a:solidFill>
                            <a:schemeClr val="tx2"/>
                          </a:solidFill>
                          <a:effectLst/>
                        </a:rPr>
                        <a:t>Units</a:t>
                      </a:r>
                      <a:endParaRPr lang="en-US" sz="4000" b="1" i="0" u="none" strike="noStrike" dirty="0">
                        <a:solidFill>
                          <a:schemeClr val="tx2"/>
                        </a:solidFill>
                        <a:effectLst/>
                        <a:latin typeface="Calibri" panose="020F0502020204030204" pitchFamily="34" charset="0"/>
                      </a:endParaRPr>
                    </a:p>
                  </a:txBody>
                  <a:tcPr marL="4233" marR="4233" marT="4233" marB="27432" anchor="b">
                    <a:lnB w="12700" cap="flat" cmpd="sng" algn="ctr">
                      <a:solidFill>
                        <a:schemeClr val="tx1"/>
                      </a:solidFill>
                      <a:prstDash val="solid"/>
                      <a:round/>
                      <a:headEnd type="none" w="med" len="med"/>
                      <a:tailEnd type="none" w="med" len="med"/>
                    </a:lnB>
                    <a:solidFill>
                      <a:schemeClr val="accent4"/>
                    </a:solidFill>
                  </a:tcPr>
                </a:tc>
                <a:tc>
                  <a:txBody>
                    <a:bodyPr/>
                    <a:lstStyle/>
                    <a:p>
                      <a:pPr algn="ctr" fontAlgn="b"/>
                      <a:endParaRPr lang="en-US" sz="4000" b="1" i="0" u="none" strike="noStrike" dirty="0">
                        <a:solidFill>
                          <a:schemeClr val="tx2"/>
                        </a:solidFill>
                        <a:effectLst/>
                        <a:latin typeface="Calibri" panose="020F0502020204030204" pitchFamily="34" charset="0"/>
                      </a:endParaRPr>
                    </a:p>
                  </a:txBody>
                  <a:tcPr marL="4233" marR="4233" marT="4233" marB="27432" anchor="b">
                    <a:solidFill>
                      <a:schemeClr val="accent4"/>
                    </a:solidFill>
                  </a:tcPr>
                </a:tc>
                <a:tc>
                  <a:txBody>
                    <a:bodyPr/>
                    <a:lstStyle/>
                    <a:p>
                      <a:pPr algn="ctr" fontAlgn="b"/>
                      <a:r>
                        <a:rPr lang="en-US" sz="4000" b="1" u="none" strike="noStrike" dirty="0">
                          <a:solidFill>
                            <a:srgbClr val="00B050"/>
                          </a:solidFill>
                          <a:effectLst/>
                        </a:rPr>
                        <a:t>Cost </a:t>
                      </a:r>
                    </a:p>
                    <a:p>
                      <a:pPr algn="ctr" fontAlgn="b"/>
                      <a:r>
                        <a:rPr lang="en-US" sz="4000" b="1" u="none" strike="noStrike" dirty="0">
                          <a:solidFill>
                            <a:srgbClr val="00B050"/>
                          </a:solidFill>
                          <a:effectLst/>
                        </a:rPr>
                        <a:t>per Unit</a:t>
                      </a:r>
                      <a:endParaRPr lang="en-US" sz="4000" b="1" i="0" u="none" strike="noStrike" dirty="0">
                        <a:solidFill>
                          <a:srgbClr val="00B050"/>
                        </a:solidFill>
                        <a:effectLst/>
                        <a:latin typeface="Calibri" panose="020F0502020204030204" pitchFamily="34" charset="0"/>
                      </a:endParaRPr>
                    </a:p>
                  </a:txBody>
                  <a:tcPr marL="4233" marR="4233" marT="4233" marB="27432" anchor="b">
                    <a:lnB w="12700" cap="flat" cmpd="sng" algn="ctr">
                      <a:solidFill>
                        <a:schemeClr val="tx1"/>
                      </a:solidFill>
                      <a:prstDash val="solid"/>
                      <a:round/>
                      <a:headEnd type="none" w="med" len="med"/>
                      <a:tailEnd type="none" w="med" len="med"/>
                    </a:lnB>
                    <a:solidFill>
                      <a:schemeClr val="accent4"/>
                    </a:solidFill>
                  </a:tcPr>
                </a:tc>
                <a:tc>
                  <a:txBody>
                    <a:bodyPr/>
                    <a:lstStyle/>
                    <a:p>
                      <a:pPr algn="ctr" fontAlgn="b"/>
                      <a:endParaRPr lang="en-US" sz="4000" b="1" i="0" u="none" strike="noStrike" dirty="0">
                        <a:solidFill>
                          <a:schemeClr val="tx2"/>
                        </a:solidFill>
                        <a:effectLst/>
                        <a:latin typeface="Calibri" panose="020F0502020204030204" pitchFamily="34" charset="0"/>
                      </a:endParaRPr>
                    </a:p>
                  </a:txBody>
                  <a:tcPr marL="4233" marR="4233" marT="4233" marB="27432" anchor="b">
                    <a:solidFill>
                      <a:schemeClr val="accent4"/>
                    </a:solidFill>
                  </a:tcPr>
                </a:tc>
                <a:tc>
                  <a:txBody>
                    <a:bodyPr/>
                    <a:lstStyle/>
                    <a:p>
                      <a:pPr algn="ctr" fontAlgn="b"/>
                      <a:r>
                        <a:rPr lang="en-US" sz="4000" b="1" u="none" strike="noStrike" dirty="0">
                          <a:solidFill>
                            <a:srgbClr val="F89387"/>
                          </a:solidFill>
                          <a:effectLst/>
                        </a:rPr>
                        <a:t>Net </a:t>
                      </a:r>
                    </a:p>
                    <a:p>
                      <a:pPr algn="ctr" fontAlgn="b"/>
                      <a:r>
                        <a:rPr lang="en-US" sz="4000" b="1" u="none" strike="noStrike" dirty="0">
                          <a:solidFill>
                            <a:srgbClr val="F89387"/>
                          </a:solidFill>
                          <a:effectLst/>
                        </a:rPr>
                        <a:t>Realizable </a:t>
                      </a:r>
                    </a:p>
                    <a:p>
                      <a:pPr algn="ctr" fontAlgn="b"/>
                      <a:r>
                        <a:rPr lang="en-US" sz="4000" b="1" u="none" strike="noStrike" dirty="0">
                          <a:solidFill>
                            <a:srgbClr val="F89387"/>
                          </a:solidFill>
                          <a:effectLst/>
                        </a:rPr>
                        <a:t>Value per Unit</a:t>
                      </a:r>
                      <a:endParaRPr lang="en-US" sz="4000" b="1" i="0" u="none" strike="noStrike" dirty="0">
                        <a:solidFill>
                          <a:srgbClr val="F89387"/>
                        </a:solidFill>
                        <a:effectLst/>
                        <a:latin typeface="Calibri" panose="020F0502020204030204" pitchFamily="34" charset="0"/>
                      </a:endParaRPr>
                    </a:p>
                  </a:txBody>
                  <a:tcPr marL="4233" marR="4233" marT="4233" marB="27432" anchor="b">
                    <a:lnB w="12700" cap="flat" cmpd="sng" algn="ctr">
                      <a:solidFill>
                        <a:schemeClr val="tx1"/>
                      </a:solidFill>
                      <a:prstDash val="solid"/>
                      <a:round/>
                      <a:headEnd type="none" w="med" len="med"/>
                      <a:tailEnd type="none" w="med" len="med"/>
                    </a:lnB>
                    <a:solidFill>
                      <a:schemeClr val="accent4"/>
                    </a:solidFill>
                  </a:tcPr>
                </a:tc>
                <a:tc>
                  <a:txBody>
                    <a:bodyPr/>
                    <a:lstStyle/>
                    <a:p>
                      <a:pPr algn="ctr" fontAlgn="b"/>
                      <a:endParaRPr lang="en-US" sz="4000" b="1" i="0" u="none" strike="noStrike" dirty="0">
                        <a:solidFill>
                          <a:schemeClr val="tx2"/>
                        </a:solidFill>
                        <a:effectLst/>
                        <a:latin typeface="Calibri" panose="020F0502020204030204" pitchFamily="34" charset="0"/>
                      </a:endParaRPr>
                    </a:p>
                  </a:txBody>
                  <a:tcPr marL="4233" marR="4233" marT="4233" marB="27432" anchor="b">
                    <a:solidFill>
                      <a:schemeClr val="accent4"/>
                    </a:solidFill>
                  </a:tcPr>
                </a:tc>
                <a:tc gridSpan="3">
                  <a:txBody>
                    <a:bodyPr/>
                    <a:lstStyle/>
                    <a:p>
                      <a:pPr algn="ctr" fontAlgn="b"/>
                      <a:r>
                        <a:rPr lang="en-US" sz="4000" b="1" u="none" strike="noStrike" dirty="0">
                          <a:solidFill>
                            <a:schemeClr val="tx2"/>
                          </a:solidFill>
                          <a:effectLst/>
                        </a:rPr>
                        <a:t>Lower-of-Cost-or-Net </a:t>
                      </a:r>
                    </a:p>
                    <a:p>
                      <a:pPr algn="ctr" fontAlgn="b"/>
                      <a:r>
                        <a:rPr lang="en-US" sz="4000" b="1" u="none" strike="noStrike" dirty="0">
                          <a:solidFill>
                            <a:schemeClr val="tx2"/>
                          </a:solidFill>
                          <a:effectLst/>
                        </a:rPr>
                        <a:t>Realizable Value</a:t>
                      </a:r>
                      <a:endParaRPr lang="en-US" sz="4000" b="1" i="0" u="none" strike="noStrike" dirty="0">
                        <a:solidFill>
                          <a:schemeClr val="tx2"/>
                        </a:solidFill>
                        <a:effectLst/>
                        <a:latin typeface="Calibri" panose="020F0502020204030204" pitchFamily="34" charset="0"/>
                      </a:endParaRPr>
                    </a:p>
                  </a:txBody>
                  <a:tcPr marL="4233" marR="4233" marT="4233" marB="27432" anchor="b">
                    <a:lnB w="12700" cap="flat" cmpd="sng" algn="ctr">
                      <a:solidFill>
                        <a:schemeClr val="tx1"/>
                      </a:solidFill>
                      <a:prstDash val="solid"/>
                      <a:round/>
                      <a:headEnd type="none" w="med" len="med"/>
                      <a:tailEnd type="none" w="med" len="med"/>
                    </a:lnB>
                    <a:solidFill>
                      <a:schemeClr val="accent4"/>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6236">
                <a:tc>
                  <a:txBody>
                    <a:bodyPr/>
                    <a:lstStyle/>
                    <a:p>
                      <a:pPr algn="l" fontAlgn="b"/>
                      <a:r>
                        <a:rPr lang="en-US" sz="4000" u="none" strike="noStrike" dirty="0">
                          <a:solidFill>
                            <a:schemeClr val="tx2"/>
                          </a:solidFill>
                          <a:effectLst/>
                        </a:rPr>
                        <a:t>Flat-screen TVs</a:t>
                      </a:r>
                      <a:endParaRPr lang="en-US" sz="4000" b="0" i="0" u="none" strike="noStrike" dirty="0">
                        <a:solidFill>
                          <a:schemeClr val="tx2"/>
                        </a:solidFill>
                        <a:effectLst/>
                        <a:latin typeface="Calibri" panose="020F0502020204030204" pitchFamily="34" charset="0"/>
                      </a:endParaRPr>
                    </a:p>
                  </a:txBody>
                  <a:tcPr marL="4233" marT="27432" marB="27432" anchor="b">
                    <a:solidFill>
                      <a:schemeClr val="accent4"/>
                    </a:solidFill>
                  </a:tcPr>
                </a:tc>
                <a:tc>
                  <a:txBody>
                    <a:bodyPr/>
                    <a:lstStyle/>
                    <a:p>
                      <a:pPr algn="r" fontAlgn="b"/>
                      <a:r>
                        <a:rPr lang="en-US" sz="4000" u="none" strike="noStrike" dirty="0">
                          <a:solidFill>
                            <a:schemeClr val="tx2"/>
                          </a:solidFill>
                          <a:effectLst/>
                        </a:rPr>
                        <a:t>100</a:t>
                      </a:r>
                      <a:endParaRPr lang="en-US" sz="4000" b="0" i="0" u="none" strike="noStrike" dirty="0">
                        <a:solidFill>
                          <a:schemeClr val="tx2"/>
                        </a:solidFill>
                        <a:effectLst/>
                        <a:latin typeface="Calibri" panose="020F0502020204030204" pitchFamily="34" charset="0"/>
                      </a:endParaRPr>
                    </a:p>
                  </a:txBody>
                  <a:tcPr marL="4233" marR="4233" marT="27432" marB="27432" anchor="b">
                    <a:lnT w="12700" cap="flat" cmpd="sng" algn="ctr">
                      <a:solidFill>
                        <a:schemeClr val="tx1"/>
                      </a:solidFill>
                      <a:prstDash val="solid"/>
                      <a:round/>
                      <a:headEnd type="none" w="med" len="med"/>
                      <a:tailEnd type="none" w="med" len="med"/>
                    </a:lnT>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00B050"/>
                          </a:solidFill>
                          <a:effectLst/>
                        </a:rPr>
                        <a:t>NT$600</a:t>
                      </a:r>
                      <a:endParaRPr lang="en-US" sz="4000" b="0" i="0" u="none" strike="noStrike" dirty="0">
                        <a:solidFill>
                          <a:srgbClr val="00B050"/>
                        </a:solidFill>
                        <a:effectLst/>
                        <a:latin typeface="Calibri" panose="020F0502020204030204" pitchFamily="34" charset="0"/>
                      </a:endParaRPr>
                    </a:p>
                  </a:txBody>
                  <a:tcPr marL="4233" marR="182880" marT="27432" marB="27432" anchor="b">
                    <a:lnT w="12700" cap="flat" cmpd="sng" algn="ctr">
                      <a:solidFill>
                        <a:schemeClr val="tx1"/>
                      </a:solidFill>
                      <a:prstDash val="solid"/>
                      <a:round/>
                      <a:headEnd type="none" w="med" len="med"/>
                      <a:tailEnd type="none" w="med" len="med"/>
                    </a:lnT>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F89387"/>
                          </a:solidFill>
                          <a:effectLst/>
                        </a:rPr>
                        <a:t>NT$550</a:t>
                      </a:r>
                      <a:endParaRPr lang="en-US" sz="4000" b="0" i="0" u="none" strike="noStrike" dirty="0">
                        <a:solidFill>
                          <a:srgbClr val="F89387"/>
                        </a:solidFill>
                        <a:effectLst/>
                        <a:latin typeface="Calibri" panose="020F0502020204030204" pitchFamily="34" charset="0"/>
                      </a:endParaRPr>
                    </a:p>
                  </a:txBody>
                  <a:tcPr marL="4233" marR="548640" marT="27432" marB="27432" anchor="b">
                    <a:lnT w="12700" cap="flat" cmpd="sng" algn="ctr">
                      <a:solidFill>
                        <a:schemeClr val="tx1"/>
                      </a:solidFill>
                      <a:prstDash val="solid"/>
                      <a:round/>
                      <a:headEnd type="none" w="med" len="med"/>
                      <a:tailEnd type="none" w="med" len="med"/>
                    </a:lnT>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chemeClr val="tx2"/>
                          </a:solidFill>
                          <a:effectLst/>
                        </a:rPr>
                        <a:t>NT$ 55,000</a:t>
                      </a:r>
                      <a:endParaRPr lang="en-US" sz="4000" b="0" i="0" u="none" strike="noStrike" dirty="0">
                        <a:solidFill>
                          <a:schemeClr val="tx2"/>
                        </a:solidFill>
                        <a:effectLst/>
                        <a:latin typeface="Calibri" panose="020F0502020204030204" pitchFamily="34" charset="0"/>
                      </a:endParaRPr>
                    </a:p>
                  </a:txBody>
                  <a:tcPr marL="4233" marR="4233" marT="27432" marB="27432" anchor="b">
                    <a:lnT w="12700" cap="flat" cmpd="sng" algn="ctr">
                      <a:solidFill>
                        <a:schemeClr val="tx1"/>
                      </a:solidFill>
                      <a:prstDash val="solid"/>
                      <a:round/>
                      <a:headEnd type="none" w="med" len="med"/>
                      <a:tailEnd type="none" w="med" len="med"/>
                    </a:lnT>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lnT w="12700" cap="flat" cmpd="sng" algn="ctr">
                      <a:solidFill>
                        <a:schemeClr val="tx1"/>
                      </a:solidFill>
                      <a:prstDash val="solid"/>
                      <a:round/>
                      <a:headEnd type="none" w="med" len="med"/>
                      <a:tailEnd type="none" w="med" len="med"/>
                    </a:lnT>
                    <a:solidFill>
                      <a:schemeClr val="accent4"/>
                    </a:solidFill>
                  </a:tcPr>
                </a:tc>
                <a:tc>
                  <a:txBody>
                    <a:bodyPr/>
                    <a:lstStyle/>
                    <a:p>
                      <a:pPr algn="l" fontAlgn="b"/>
                      <a:r>
                        <a:rPr lang="en-US" sz="4000" u="none" strike="noStrike" dirty="0">
                          <a:solidFill>
                            <a:schemeClr val="tx2"/>
                          </a:solidFill>
                          <a:effectLst/>
                        </a:rPr>
                        <a:t>(NT$</a:t>
                      </a:r>
                      <a:r>
                        <a:rPr lang="en-US" sz="4000" u="none" strike="noStrike" dirty="0">
                          <a:solidFill>
                            <a:srgbClr val="F89387"/>
                          </a:solidFill>
                          <a:effectLst/>
                        </a:rPr>
                        <a:t>550</a:t>
                      </a:r>
                      <a:r>
                        <a:rPr lang="en-US" sz="4000" u="none" strike="noStrike" dirty="0">
                          <a:solidFill>
                            <a:schemeClr val="tx2"/>
                          </a:solidFill>
                          <a:effectLst/>
                        </a:rPr>
                        <a:t> x 100)</a:t>
                      </a:r>
                      <a:endParaRPr lang="en-US" sz="4000" b="0" i="0" u="none" strike="noStrike" dirty="0">
                        <a:solidFill>
                          <a:schemeClr val="tx2"/>
                        </a:solidFill>
                        <a:effectLst/>
                        <a:latin typeface="Calibri" panose="020F0502020204030204" pitchFamily="34" charset="0"/>
                      </a:endParaRPr>
                    </a:p>
                  </a:txBody>
                  <a:tcPr marL="4233" marR="4233" marT="27432" marB="27432" anchor="b">
                    <a:lnT w="12700" cap="flat" cmpd="sng" algn="ctr">
                      <a:solidFill>
                        <a:schemeClr val="tx1"/>
                      </a:solidFill>
                      <a:prstDash val="solid"/>
                      <a:round/>
                      <a:headEnd type="none" w="med" len="med"/>
                      <a:tailEnd type="none" w="med" len="med"/>
                    </a:lnT>
                    <a:solidFill>
                      <a:schemeClr val="accent4"/>
                    </a:solidFill>
                  </a:tcPr>
                </a:tc>
                <a:extLst>
                  <a:ext uri="{0D108BD9-81ED-4DB2-BD59-A6C34878D82A}">
                    <a16:rowId xmlns:a16="http://schemas.microsoft.com/office/drawing/2014/main" val="10001"/>
                  </a:ext>
                </a:extLst>
              </a:tr>
              <a:tr h="586236">
                <a:tc>
                  <a:txBody>
                    <a:bodyPr/>
                    <a:lstStyle/>
                    <a:p>
                      <a:pPr algn="l" fontAlgn="b"/>
                      <a:r>
                        <a:rPr lang="en-US" sz="4000" u="none" strike="noStrike" dirty="0">
                          <a:solidFill>
                            <a:schemeClr val="tx2"/>
                          </a:solidFill>
                          <a:effectLst/>
                        </a:rPr>
                        <a:t>Satellite radios</a:t>
                      </a:r>
                      <a:endParaRPr lang="en-US" sz="4000" b="0" i="0" u="none" strike="noStrike" dirty="0">
                        <a:solidFill>
                          <a:schemeClr val="tx2"/>
                        </a:solidFill>
                        <a:effectLst/>
                        <a:latin typeface="Calibri" panose="020F0502020204030204" pitchFamily="34" charset="0"/>
                      </a:endParaRPr>
                    </a:p>
                  </a:txBody>
                  <a:tcPr marL="4233" marT="27432" marB="27432" anchor="b">
                    <a:solidFill>
                      <a:schemeClr val="accent4"/>
                    </a:solidFill>
                  </a:tcPr>
                </a:tc>
                <a:tc>
                  <a:txBody>
                    <a:bodyPr/>
                    <a:lstStyle/>
                    <a:p>
                      <a:pPr algn="r" fontAlgn="b"/>
                      <a:r>
                        <a:rPr lang="en-US" sz="4000" u="none" strike="noStrike" dirty="0">
                          <a:solidFill>
                            <a:schemeClr val="tx2"/>
                          </a:solidFill>
                          <a:effectLst/>
                        </a:rPr>
                        <a:t>500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00B050"/>
                          </a:solidFill>
                          <a:effectLst/>
                        </a:rPr>
                        <a:t>90</a:t>
                      </a:r>
                      <a:endParaRPr lang="en-US" sz="4000" b="0" i="0" u="none" strike="noStrike" dirty="0">
                        <a:solidFill>
                          <a:srgbClr val="00B050"/>
                        </a:solidFill>
                        <a:effectLst/>
                        <a:latin typeface="Calibri" panose="020F0502020204030204" pitchFamily="34" charset="0"/>
                      </a:endParaRPr>
                    </a:p>
                  </a:txBody>
                  <a:tcPr marL="4233" marR="18288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F89387"/>
                          </a:solidFill>
                          <a:effectLst/>
                        </a:rPr>
                        <a:t>104</a:t>
                      </a:r>
                      <a:endParaRPr lang="en-US" sz="4000" b="0" i="0" u="none" strike="noStrike" dirty="0">
                        <a:solidFill>
                          <a:srgbClr val="F89387"/>
                        </a:solidFill>
                        <a:effectLst/>
                        <a:latin typeface="Calibri" panose="020F0502020204030204" pitchFamily="34" charset="0"/>
                      </a:endParaRPr>
                    </a:p>
                  </a:txBody>
                  <a:tcPr marL="4233" marR="54864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chemeClr val="tx2"/>
                          </a:solidFill>
                          <a:effectLst/>
                        </a:rPr>
                        <a:t>45,000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r>
                        <a:rPr lang="en-US" sz="4000" u="none" strike="noStrike" dirty="0">
                          <a:solidFill>
                            <a:schemeClr val="tx2"/>
                          </a:solidFill>
                          <a:effectLst/>
                        </a:rPr>
                        <a:t>(NT$</a:t>
                      </a:r>
                      <a:r>
                        <a:rPr lang="en-US" sz="4000" u="none" strike="noStrike" dirty="0">
                          <a:solidFill>
                            <a:srgbClr val="00B050"/>
                          </a:solidFill>
                          <a:effectLst/>
                        </a:rPr>
                        <a:t>90</a:t>
                      </a:r>
                      <a:r>
                        <a:rPr lang="en-US" sz="4000" u="none" strike="noStrike" dirty="0">
                          <a:solidFill>
                            <a:schemeClr val="tx2"/>
                          </a:solidFill>
                          <a:effectLst/>
                        </a:rPr>
                        <a:t> x 500)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extLst>
                  <a:ext uri="{0D108BD9-81ED-4DB2-BD59-A6C34878D82A}">
                    <a16:rowId xmlns:a16="http://schemas.microsoft.com/office/drawing/2014/main" val="10002"/>
                  </a:ext>
                </a:extLst>
              </a:tr>
              <a:tr h="586236">
                <a:tc>
                  <a:txBody>
                    <a:bodyPr/>
                    <a:lstStyle/>
                    <a:p>
                      <a:pPr algn="l" fontAlgn="b"/>
                      <a:r>
                        <a:rPr lang="en-US" sz="4000" u="none" strike="noStrike" dirty="0">
                          <a:solidFill>
                            <a:schemeClr val="tx2"/>
                          </a:solidFill>
                          <a:effectLst/>
                        </a:rPr>
                        <a:t>DVD recorders</a:t>
                      </a:r>
                      <a:endParaRPr lang="en-US" sz="4000" b="0" i="0" u="none" strike="noStrike" dirty="0">
                        <a:solidFill>
                          <a:schemeClr val="tx2"/>
                        </a:solidFill>
                        <a:effectLst/>
                        <a:latin typeface="Calibri" panose="020F0502020204030204" pitchFamily="34" charset="0"/>
                      </a:endParaRPr>
                    </a:p>
                  </a:txBody>
                  <a:tcPr marL="4233" marT="27432" marB="27432" anchor="b">
                    <a:solidFill>
                      <a:schemeClr val="accent4"/>
                    </a:solidFill>
                  </a:tcPr>
                </a:tc>
                <a:tc>
                  <a:txBody>
                    <a:bodyPr/>
                    <a:lstStyle/>
                    <a:p>
                      <a:pPr algn="r" fontAlgn="b"/>
                      <a:r>
                        <a:rPr lang="en-US" sz="4000" u="none" strike="noStrike" dirty="0">
                          <a:solidFill>
                            <a:schemeClr val="tx2"/>
                          </a:solidFill>
                          <a:effectLst/>
                        </a:rPr>
                        <a:t>850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00B050"/>
                          </a:solidFill>
                          <a:effectLst/>
                        </a:rPr>
                        <a:t>50</a:t>
                      </a:r>
                      <a:endParaRPr lang="en-US" sz="4000" b="0" i="0" u="none" strike="noStrike" dirty="0">
                        <a:solidFill>
                          <a:srgbClr val="00B050"/>
                        </a:solidFill>
                        <a:effectLst/>
                        <a:latin typeface="Calibri" panose="020F0502020204030204" pitchFamily="34" charset="0"/>
                      </a:endParaRPr>
                    </a:p>
                  </a:txBody>
                  <a:tcPr marL="4233" marR="18288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F89387"/>
                          </a:solidFill>
                          <a:effectLst/>
                        </a:rPr>
                        <a:t>48</a:t>
                      </a:r>
                      <a:endParaRPr lang="en-US" sz="4000" b="0" i="0" u="none" strike="noStrike" dirty="0">
                        <a:solidFill>
                          <a:srgbClr val="F89387"/>
                        </a:solidFill>
                        <a:effectLst/>
                        <a:latin typeface="Calibri" panose="020F0502020204030204" pitchFamily="34" charset="0"/>
                      </a:endParaRPr>
                    </a:p>
                  </a:txBody>
                  <a:tcPr marL="4233" marR="54864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chemeClr val="tx2"/>
                          </a:solidFill>
                          <a:effectLst/>
                        </a:rPr>
                        <a:t>40,800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r>
                        <a:rPr lang="en-US" sz="4000" u="none" strike="noStrike" dirty="0">
                          <a:solidFill>
                            <a:schemeClr val="tx2"/>
                          </a:solidFill>
                          <a:effectLst/>
                        </a:rPr>
                        <a:t>(NT$</a:t>
                      </a:r>
                      <a:r>
                        <a:rPr lang="en-US" sz="4000" u="none" strike="noStrike" dirty="0">
                          <a:solidFill>
                            <a:srgbClr val="F89387"/>
                          </a:solidFill>
                          <a:effectLst/>
                        </a:rPr>
                        <a:t>48</a:t>
                      </a:r>
                      <a:r>
                        <a:rPr lang="en-US" sz="4000" u="none" strike="noStrike" dirty="0">
                          <a:solidFill>
                            <a:schemeClr val="tx2"/>
                          </a:solidFill>
                          <a:effectLst/>
                        </a:rPr>
                        <a:t> x 850)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extLst>
                  <a:ext uri="{0D108BD9-81ED-4DB2-BD59-A6C34878D82A}">
                    <a16:rowId xmlns:a16="http://schemas.microsoft.com/office/drawing/2014/main" val="10003"/>
                  </a:ext>
                </a:extLst>
              </a:tr>
              <a:tr h="586236">
                <a:tc>
                  <a:txBody>
                    <a:bodyPr/>
                    <a:lstStyle/>
                    <a:p>
                      <a:pPr algn="l" fontAlgn="b"/>
                      <a:r>
                        <a:rPr lang="en-US" sz="4000" u="none" strike="noStrike" dirty="0">
                          <a:solidFill>
                            <a:schemeClr val="tx2"/>
                          </a:solidFill>
                          <a:effectLst/>
                        </a:rPr>
                        <a:t>DVDs</a:t>
                      </a:r>
                      <a:endParaRPr lang="en-US" sz="4000" b="0" i="0" u="none" strike="noStrike" dirty="0">
                        <a:solidFill>
                          <a:schemeClr val="tx2"/>
                        </a:solidFill>
                        <a:effectLst/>
                        <a:latin typeface="Calibri" panose="020F0502020204030204" pitchFamily="34" charset="0"/>
                      </a:endParaRPr>
                    </a:p>
                  </a:txBody>
                  <a:tcPr marL="4233" marT="27432" marB="27432" anchor="b">
                    <a:solidFill>
                      <a:schemeClr val="accent4"/>
                    </a:solidFill>
                  </a:tcPr>
                </a:tc>
                <a:tc>
                  <a:txBody>
                    <a:bodyPr/>
                    <a:lstStyle/>
                    <a:p>
                      <a:pPr algn="r" fontAlgn="b"/>
                      <a:r>
                        <a:rPr lang="en-US" sz="4000" u="none" strike="noStrike" dirty="0">
                          <a:solidFill>
                            <a:schemeClr val="tx2"/>
                          </a:solidFill>
                          <a:effectLst/>
                        </a:rPr>
                        <a:t>3,000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00B050"/>
                          </a:solidFill>
                          <a:effectLst/>
                        </a:rPr>
                        <a:t>5</a:t>
                      </a:r>
                      <a:endParaRPr lang="en-US" sz="4000" b="0" i="0" u="none" strike="noStrike" dirty="0">
                        <a:solidFill>
                          <a:srgbClr val="00B050"/>
                        </a:solidFill>
                        <a:effectLst/>
                        <a:latin typeface="Calibri" panose="020F0502020204030204" pitchFamily="34" charset="0"/>
                      </a:endParaRPr>
                    </a:p>
                  </a:txBody>
                  <a:tcPr marL="4233" marR="18288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rgbClr val="F89387"/>
                          </a:solidFill>
                          <a:effectLst/>
                        </a:rPr>
                        <a:t>6</a:t>
                      </a:r>
                      <a:endParaRPr lang="en-US" sz="4000" b="0" i="0" u="none" strike="noStrike" dirty="0">
                        <a:solidFill>
                          <a:srgbClr val="F89387"/>
                        </a:solidFill>
                        <a:effectLst/>
                        <a:latin typeface="Calibri" panose="020F0502020204030204" pitchFamily="34" charset="0"/>
                      </a:endParaRPr>
                    </a:p>
                  </a:txBody>
                  <a:tcPr marL="4233" marR="548640"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chemeClr val="tx2"/>
                          </a:solidFill>
                          <a:effectLst/>
                        </a:rPr>
                        <a:t>15,000</a:t>
                      </a:r>
                      <a:endParaRPr lang="en-US" sz="4000" b="0" i="0" u="none" strike="noStrike" dirty="0">
                        <a:solidFill>
                          <a:schemeClr val="tx2"/>
                        </a:solidFill>
                        <a:effectLst/>
                        <a:latin typeface="Calibri" panose="020F0502020204030204" pitchFamily="34" charset="0"/>
                      </a:endParaRPr>
                    </a:p>
                  </a:txBody>
                  <a:tcPr marL="4233" marR="4233" marT="27432" marB="27432" anchor="b">
                    <a:lnB w="12700" cap="flat" cmpd="sng" algn="ctr">
                      <a:solidFill>
                        <a:schemeClr val="tx1"/>
                      </a:solidFill>
                      <a:prstDash val="solid"/>
                      <a:round/>
                      <a:headEnd type="none" w="med" len="med"/>
                      <a:tailEnd type="none" w="med" len="med"/>
                    </a:ln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r>
                        <a:rPr lang="en-US" sz="4000" u="none" strike="noStrike" dirty="0">
                          <a:solidFill>
                            <a:schemeClr val="tx2"/>
                          </a:solidFill>
                          <a:effectLst/>
                        </a:rPr>
                        <a:t>(NT$</a:t>
                      </a:r>
                      <a:r>
                        <a:rPr lang="en-US" sz="4000" u="none" strike="noStrike" dirty="0">
                          <a:solidFill>
                            <a:srgbClr val="00B050"/>
                          </a:solidFill>
                          <a:effectLst/>
                        </a:rPr>
                        <a:t>5</a:t>
                      </a:r>
                      <a:r>
                        <a:rPr lang="en-US" sz="4000" u="none" strike="noStrike" dirty="0">
                          <a:solidFill>
                            <a:schemeClr val="tx2"/>
                          </a:solidFill>
                          <a:effectLst/>
                        </a:rPr>
                        <a:t> x 3,000)</a:t>
                      </a:r>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extLst>
                  <a:ext uri="{0D108BD9-81ED-4DB2-BD59-A6C34878D82A}">
                    <a16:rowId xmlns:a16="http://schemas.microsoft.com/office/drawing/2014/main" val="10004"/>
                  </a:ext>
                </a:extLst>
              </a:tr>
              <a:tr h="586236">
                <a:tc>
                  <a:txBody>
                    <a:bodyPr/>
                    <a:lstStyle/>
                    <a:p>
                      <a:pPr algn="l" fontAlgn="b"/>
                      <a:r>
                        <a:rPr lang="en-US" sz="4000" u="none" strike="noStrike" dirty="0">
                          <a:solidFill>
                            <a:schemeClr val="tx2"/>
                          </a:solidFill>
                          <a:effectLst/>
                        </a:rPr>
                        <a:t>Total inventory</a:t>
                      </a:r>
                      <a:endParaRPr lang="en-US" sz="4000" b="0" i="0" u="none" strike="noStrike" dirty="0">
                        <a:solidFill>
                          <a:schemeClr val="tx2"/>
                        </a:solidFill>
                        <a:effectLst/>
                        <a:latin typeface="Calibri" panose="020F0502020204030204" pitchFamily="34" charset="0"/>
                      </a:endParaRPr>
                    </a:p>
                  </a:txBody>
                  <a:tcPr marL="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r" fontAlgn="b"/>
                      <a:r>
                        <a:rPr lang="en-US" sz="4000" u="none" strike="noStrike" dirty="0">
                          <a:solidFill>
                            <a:schemeClr val="tx2"/>
                          </a:solidFill>
                          <a:effectLst/>
                        </a:rPr>
                        <a:t>NT$155,800</a:t>
                      </a:r>
                      <a:endParaRPr lang="en-US" sz="4000" b="0" i="0" u="none" strike="noStrike" dirty="0">
                        <a:solidFill>
                          <a:schemeClr val="tx2"/>
                        </a:solidFill>
                        <a:effectLst/>
                        <a:latin typeface="Calibri" panose="020F0502020204030204" pitchFamily="34" charset="0"/>
                      </a:endParaRPr>
                    </a:p>
                  </a:txBody>
                  <a:tcPr marL="4233" marR="4233" marT="27432" marB="27432"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tc>
                  <a:txBody>
                    <a:bodyPr/>
                    <a:lstStyle/>
                    <a:p>
                      <a:pPr algn="l" fontAlgn="b"/>
                      <a:endParaRPr lang="en-US" sz="4000" b="0" i="0" u="none" strike="noStrike" dirty="0">
                        <a:solidFill>
                          <a:schemeClr val="tx2"/>
                        </a:solidFill>
                        <a:effectLst/>
                        <a:latin typeface="Calibri" panose="020F0502020204030204" pitchFamily="34" charset="0"/>
                      </a:endParaRPr>
                    </a:p>
                  </a:txBody>
                  <a:tcPr marL="4233" marR="4233" marT="27432" marB="27432" anchor="b">
                    <a:solidFill>
                      <a:schemeClr val="accent4"/>
                    </a:solidFill>
                  </a:tcPr>
                </a:tc>
                <a:extLst>
                  <a:ext uri="{0D108BD9-81ED-4DB2-BD59-A6C34878D82A}">
                    <a16:rowId xmlns:a16="http://schemas.microsoft.com/office/drawing/2014/main" val="10005"/>
                  </a:ext>
                </a:extLst>
              </a:tr>
            </a:tbl>
          </a:graphicData>
        </a:graphic>
      </p:graphicFrame>
      <p:sp>
        <p:nvSpPr>
          <p:cNvPr id="8" name="Footer Placeholder 7">
            <a:extLst>
              <a:ext uri="{FF2B5EF4-FFF2-40B4-BE49-F238E27FC236}">
                <a16:creationId xmlns:a16="http://schemas.microsoft.com/office/drawing/2014/main" id="{3AC1D15E-A190-47F1-BB24-0089BD876E26}"/>
              </a:ext>
            </a:extLst>
          </p:cNvPr>
          <p:cNvSpPr>
            <a:spLocks noGrp="1"/>
          </p:cNvSpPr>
          <p:nvPr>
            <p:ph type="ftr" sz="quarter" idx="11"/>
          </p:nvPr>
        </p:nvSpPr>
        <p:spPr/>
        <p:txBody>
          <a:bodyPr/>
          <a:lstStyle/>
          <a:p>
            <a:r>
              <a:rPr lang="en-US" dirty="0"/>
              <a:t>Ch6 Inventories | ACT2111 Introductory Financial Accounting (2023)</a:t>
            </a:r>
          </a:p>
        </p:txBody>
      </p:sp>
      <p:sp>
        <p:nvSpPr>
          <p:cNvPr id="9" name="Slide Number Placeholder 8">
            <a:extLst>
              <a:ext uri="{FF2B5EF4-FFF2-40B4-BE49-F238E27FC236}">
                <a16:creationId xmlns:a16="http://schemas.microsoft.com/office/drawing/2014/main" id="{5B79D25E-DE29-470E-8FF6-BFABC5FBA1D7}"/>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Tree>
    <p:extLst>
      <p:ext uri="{BB962C8B-B14F-4D97-AF65-F5344CB8AC3E}">
        <p14:creationId xmlns:p14="http://schemas.microsoft.com/office/powerpoint/2010/main" val="11990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D94A-2C8B-422C-8BC5-A7BEE8E84D7B}"/>
              </a:ext>
            </a:extLst>
          </p:cNvPr>
          <p:cNvSpPr>
            <a:spLocks noGrp="1"/>
          </p:cNvSpPr>
          <p:nvPr>
            <p:ph type="title"/>
          </p:nvPr>
        </p:nvSpPr>
        <p:spPr/>
        <p:txBody>
          <a:bodyPr/>
          <a:lstStyle/>
          <a:p>
            <a:r>
              <a:rPr lang="en-US" dirty="0"/>
              <a:t>LCNRV - Exercise</a:t>
            </a:r>
          </a:p>
        </p:txBody>
      </p:sp>
      <p:sp>
        <p:nvSpPr>
          <p:cNvPr id="3" name="Content Placeholder 2">
            <a:extLst>
              <a:ext uri="{FF2B5EF4-FFF2-40B4-BE49-F238E27FC236}">
                <a16:creationId xmlns:a16="http://schemas.microsoft.com/office/drawing/2014/main" id="{D06EDC0A-CB4E-42E8-9CFB-AFBEBCAD6049}"/>
              </a:ext>
            </a:extLst>
          </p:cNvPr>
          <p:cNvSpPr>
            <a:spLocks noGrp="1"/>
          </p:cNvSpPr>
          <p:nvPr>
            <p:ph sz="quarter" idx="13"/>
          </p:nvPr>
        </p:nvSpPr>
        <p:spPr>
          <a:xfrm>
            <a:off x="990600" y="9566201"/>
            <a:ext cx="22301200" cy="2797251"/>
          </a:xfrm>
        </p:spPr>
        <p:txBody>
          <a:bodyPr/>
          <a:lstStyle/>
          <a:p>
            <a:r>
              <a:rPr lang="en-US" sz="6000" b="1" dirty="0"/>
              <a:t>Solution: </a:t>
            </a:r>
            <a:r>
              <a:rPr lang="en-US" sz="6000" dirty="0">
                <a:solidFill>
                  <a:schemeClr val="bg1"/>
                </a:solidFill>
              </a:rPr>
              <a:t>The lowest value for each inventory type is gas </a:t>
            </a:r>
            <a:r>
              <a:rPr lang="en-US" sz="6000" b="1" dirty="0">
                <a:solidFill>
                  <a:schemeClr val="bg1"/>
                </a:solidFill>
              </a:rPr>
              <a:t>NT$79,000</a:t>
            </a:r>
            <a:r>
              <a:rPr lang="en-US" sz="6000" dirty="0">
                <a:solidFill>
                  <a:schemeClr val="bg1"/>
                </a:solidFill>
              </a:rPr>
              <a:t>, wood </a:t>
            </a:r>
            <a:r>
              <a:rPr lang="en-US" sz="6000" b="1" dirty="0">
                <a:solidFill>
                  <a:schemeClr val="bg1"/>
                </a:solidFill>
              </a:rPr>
              <a:t>NT$250,000</a:t>
            </a:r>
            <a:r>
              <a:rPr lang="en-US" sz="6000" dirty="0">
                <a:solidFill>
                  <a:schemeClr val="bg1"/>
                </a:solidFill>
              </a:rPr>
              <a:t>, and pellet </a:t>
            </a:r>
            <a:r>
              <a:rPr lang="en-US" sz="6000" b="1" dirty="0">
                <a:solidFill>
                  <a:schemeClr val="bg1"/>
                </a:solidFill>
              </a:rPr>
              <a:t>NT$101,000</a:t>
            </a:r>
            <a:r>
              <a:rPr lang="en-US" sz="6000" dirty="0">
                <a:solidFill>
                  <a:schemeClr val="bg1"/>
                </a:solidFill>
              </a:rPr>
              <a:t>. The total inventory value is the sum of these amounts, </a:t>
            </a:r>
            <a:r>
              <a:rPr lang="en-US" sz="6000" b="1" dirty="0">
                <a:solidFill>
                  <a:schemeClr val="bg1"/>
                </a:solidFill>
              </a:rPr>
              <a:t>NT$430,000</a:t>
            </a:r>
            <a:endParaRPr lang="en-US" dirty="0">
              <a:solidFill>
                <a:schemeClr val="bg1"/>
              </a:solidFill>
            </a:endParaRPr>
          </a:p>
        </p:txBody>
      </p:sp>
      <p:pic>
        <p:nvPicPr>
          <p:cNvPr id="5" name="Picture 4">
            <a:extLst>
              <a:ext uri="{FF2B5EF4-FFF2-40B4-BE49-F238E27FC236}">
                <a16:creationId xmlns:a16="http://schemas.microsoft.com/office/drawing/2014/main" id="{F9AC8FAB-F4EC-49FE-A4DF-2C7051127DE6}"/>
              </a:ext>
            </a:extLst>
          </p:cNvPr>
          <p:cNvPicPr>
            <a:picLocks noChangeAspect="1"/>
          </p:cNvPicPr>
          <p:nvPr/>
        </p:nvPicPr>
        <p:blipFill>
          <a:blip r:embed="rId2"/>
          <a:stretch>
            <a:fillRect/>
          </a:stretch>
        </p:blipFill>
        <p:spPr>
          <a:xfrm>
            <a:off x="990600" y="2330379"/>
            <a:ext cx="22301200" cy="7235822"/>
          </a:xfrm>
          <a:prstGeom prst="rect">
            <a:avLst/>
          </a:prstGeom>
        </p:spPr>
      </p:pic>
      <p:sp>
        <p:nvSpPr>
          <p:cNvPr id="6" name="Footer Placeholder 5">
            <a:extLst>
              <a:ext uri="{FF2B5EF4-FFF2-40B4-BE49-F238E27FC236}">
                <a16:creationId xmlns:a16="http://schemas.microsoft.com/office/drawing/2014/main" id="{39165D26-7273-4E32-B731-C3BB0365D65B}"/>
              </a:ext>
            </a:extLst>
          </p:cNvPr>
          <p:cNvSpPr>
            <a:spLocks noGrp="1"/>
          </p:cNvSpPr>
          <p:nvPr>
            <p:ph type="ftr" sz="quarter" idx="11"/>
          </p:nvPr>
        </p:nvSpPr>
        <p:spPr/>
        <p:txBody>
          <a:bodyPr/>
          <a:lstStyle/>
          <a:p>
            <a:r>
              <a:rPr lang="en-US" dirty="0"/>
              <a:t>Ch6 Inventories | ACT2111 Introductory Financial Accounting (2023)</a:t>
            </a:r>
          </a:p>
        </p:txBody>
      </p:sp>
      <p:sp>
        <p:nvSpPr>
          <p:cNvPr id="7" name="Slide Number Placeholder 6">
            <a:extLst>
              <a:ext uri="{FF2B5EF4-FFF2-40B4-BE49-F238E27FC236}">
                <a16:creationId xmlns:a16="http://schemas.microsoft.com/office/drawing/2014/main" id="{D439299B-46AD-4341-8736-B5B2EB7B48F9}"/>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Tree>
    <p:extLst>
      <p:ext uri="{BB962C8B-B14F-4D97-AF65-F5344CB8AC3E}">
        <p14:creationId xmlns:p14="http://schemas.microsoft.com/office/powerpoint/2010/main" val="321551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FE03-3314-4FE9-BBB1-6340B73B26EE}"/>
              </a:ext>
            </a:extLst>
          </p:cNvPr>
          <p:cNvSpPr>
            <a:spLocks noGrp="1"/>
          </p:cNvSpPr>
          <p:nvPr>
            <p:ph type="title"/>
          </p:nvPr>
        </p:nvSpPr>
        <p:spPr/>
        <p:txBody>
          <a:bodyPr/>
          <a:lstStyle/>
          <a:p>
            <a:r>
              <a:rPr lang="en-US" dirty="0"/>
              <a:t>Inventory Analysis</a:t>
            </a:r>
          </a:p>
        </p:txBody>
      </p:sp>
      <p:sp>
        <p:nvSpPr>
          <p:cNvPr id="3" name="Content Placeholder 2">
            <a:extLst>
              <a:ext uri="{FF2B5EF4-FFF2-40B4-BE49-F238E27FC236}">
                <a16:creationId xmlns:a16="http://schemas.microsoft.com/office/drawing/2014/main" id="{903A768D-F1E1-46A4-8FE1-02B3B12AF60F}"/>
              </a:ext>
            </a:extLst>
          </p:cNvPr>
          <p:cNvSpPr>
            <a:spLocks noGrp="1"/>
          </p:cNvSpPr>
          <p:nvPr>
            <p:ph sz="quarter" idx="13"/>
          </p:nvPr>
        </p:nvSpPr>
        <p:spPr>
          <a:xfrm>
            <a:off x="990600" y="2330379"/>
            <a:ext cx="22301200" cy="11182421"/>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Common ratios used to manage and evaluate inventory levels </a:t>
            </a:r>
          </a:p>
          <a:p>
            <a:pPr lvl="1"/>
            <a:r>
              <a:rPr lang="en-US" b="1" dirty="0"/>
              <a:t>inventory turnover </a:t>
            </a:r>
            <a:endParaRPr lang="en-US" dirty="0"/>
          </a:p>
          <a:p>
            <a:pPr lvl="1"/>
            <a:r>
              <a:rPr lang="en-US" b="1" dirty="0"/>
              <a:t>days in inventory</a:t>
            </a:r>
          </a:p>
        </p:txBody>
      </p:sp>
      <p:sp>
        <p:nvSpPr>
          <p:cNvPr id="4" name="Footer Placeholder 3">
            <a:extLst>
              <a:ext uri="{FF2B5EF4-FFF2-40B4-BE49-F238E27FC236}">
                <a16:creationId xmlns:a16="http://schemas.microsoft.com/office/drawing/2014/main" id="{060E7B10-EC4A-47B9-AA7A-554FEC91FC50}"/>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2DE7DC55-9F34-484B-AD9A-7E4683122293}"/>
              </a:ext>
            </a:extLst>
          </p:cNvPr>
          <p:cNvSpPr>
            <a:spLocks noGrp="1"/>
          </p:cNvSpPr>
          <p:nvPr>
            <p:ph type="sldNum" sz="quarter" idx="12"/>
          </p:nvPr>
        </p:nvSpPr>
        <p:spPr/>
        <p:txBody>
          <a:bodyPr/>
          <a:lstStyle/>
          <a:p>
            <a:fld id="{EBE3AD81-3AD4-9C46-856E-C08CF1183C60}" type="slidenum">
              <a:rPr lang="en-US" smtClean="0"/>
              <a:pPr/>
              <a:t>36</a:t>
            </a:fld>
            <a:endParaRPr lang="en-US" dirty="0"/>
          </a:p>
        </p:txBody>
      </p:sp>
      <p:pic>
        <p:nvPicPr>
          <p:cNvPr id="9" name="Picture 8">
            <a:extLst>
              <a:ext uri="{FF2B5EF4-FFF2-40B4-BE49-F238E27FC236}">
                <a16:creationId xmlns:a16="http://schemas.microsoft.com/office/drawing/2014/main" id="{14C030E5-D17F-410C-889E-6950CAC8CFB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85850" y="2216078"/>
            <a:ext cx="6903551" cy="5768592"/>
          </a:xfrm>
          <a:prstGeom prst="rect">
            <a:avLst/>
          </a:prstGeom>
        </p:spPr>
      </p:pic>
      <p:sp>
        <p:nvSpPr>
          <p:cNvPr id="11" name="Content Placeholder 2">
            <a:extLst>
              <a:ext uri="{FF2B5EF4-FFF2-40B4-BE49-F238E27FC236}">
                <a16:creationId xmlns:a16="http://schemas.microsoft.com/office/drawing/2014/main" id="{6A7C220A-78C0-4DBF-8737-CEC730DDABB5}"/>
              </a:ext>
            </a:extLst>
          </p:cNvPr>
          <p:cNvSpPr txBox="1">
            <a:spLocks/>
          </p:cNvSpPr>
          <p:nvPr/>
        </p:nvSpPr>
        <p:spPr>
          <a:xfrm>
            <a:off x="7536900" y="2352604"/>
            <a:ext cx="15366643" cy="11182421"/>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Inventory management is a double-edged sword</a:t>
            </a:r>
          </a:p>
          <a:p>
            <a:pPr lvl="1"/>
            <a:r>
              <a:rPr lang="en-US" b="1" dirty="0"/>
              <a:t>High </a:t>
            </a:r>
            <a:r>
              <a:rPr lang="en-US" dirty="0"/>
              <a:t>Inventory Levels - may incur high carrying costs (e.g., investment, storage, insurance, obsolescence, and damage)</a:t>
            </a:r>
          </a:p>
          <a:p>
            <a:pPr lvl="1"/>
            <a:r>
              <a:rPr lang="en-US" b="1" dirty="0"/>
              <a:t>Low </a:t>
            </a:r>
            <a:r>
              <a:rPr lang="en-US" dirty="0"/>
              <a:t>Inventory Levels – may lead to stock-outs and lost sales</a:t>
            </a:r>
            <a:endParaRPr lang="en-US" b="1" dirty="0"/>
          </a:p>
        </p:txBody>
      </p:sp>
    </p:spTree>
    <p:extLst>
      <p:ext uri="{BB962C8B-B14F-4D97-AF65-F5344CB8AC3E}">
        <p14:creationId xmlns:p14="http://schemas.microsoft.com/office/powerpoint/2010/main" val="146987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9250-DB84-4D71-9784-69D28316A639}"/>
              </a:ext>
            </a:extLst>
          </p:cNvPr>
          <p:cNvSpPr>
            <a:spLocks noGrp="1"/>
          </p:cNvSpPr>
          <p:nvPr>
            <p:ph type="title"/>
          </p:nvPr>
        </p:nvSpPr>
        <p:spPr/>
        <p:txBody>
          <a:bodyPr/>
          <a:lstStyle/>
          <a:p>
            <a:r>
              <a:rPr lang="en-US" dirty="0"/>
              <a:t>Inventory Analysis (cont’d)</a:t>
            </a:r>
          </a:p>
        </p:txBody>
      </p:sp>
      <p:sp>
        <p:nvSpPr>
          <p:cNvPr id="3" name="Content Placeholder 2">
            <a:extLst>
              <a:ext uri="{FF2B5EF4-FFF2-40B4-BE49-F238E27FC236}">
                <a16:creationId xmlns:a16="http://schemas.microsoft.com/office/drawing/2014/main" id="{13B77997-788A-4D8E-8066-03A74229B8CE}"/>
              </a:ext>
            </a:extLst>
          </p:cNvPr>
          <p:cNvSpPr>
            <a:spLocks noGrp="1"/>
          </p:cNvSpPr>
          <p:nvPr>
            <p:ph sz="quarter" idx="13"/>
          </p:nvPr>
        </p:nvSpPr>
        <p:spPr/>
        <p:txBody>
          <a:bodyPr/>
          <a:lstStyle/>
          <a:p>
            <a:r>
              <a:rPr lang="en-US" sz="6000" b="1" dirty="0"/>
              <a:t>Inventory turnover </a:t>
            </a:r>
            <a:r>
              <a:rPr lang="en-US" sz="6000" b="0" i="0" dirty="0"/>
              <a:t>measures the number of times on average the inventory is sold during the period</a:t>
            </a:r>
          </a:p>
          <a:p>
            <a:endParaRPr lang="en-US" dirty="0"/>
          </a:p>
          <a:p>
            <a:endParaRPr lang="en-US" dirty="0"/>
          </a:p>
          <a:p>
            <a:endParaRPr lang="en-US" dirty="0"/>
          </a:p>
          <a:p>
            <a:r>
              <a:rPr lang="en-US" sz="6000" b="1" dirty="0"/>
              <a:t>Days in inventory</a:t>
            </a:r>
            <a:r>
              <a:rPr lang="en-US" sz="6000" dirty="0"/>
              <a:t> measures the average number of days inventory is held</a:t>
            </a:r>
          </a:p>
          <a:p>
            <a:endParaRPr lang="en-US" dirty="0"/>
          </a:p>
        </p:txBody>
      </p:sp>
      <p:grpSp>
        <p:nvGrpSpPr>
          <p:cNvPr id="24" name="Group 23">
            <a:extLst>
              <a:ext uri="{FF2B5EF4-FFF2-40B4-BE49-F238E27FC236}">
                <a16:creationId xmlns:a16="http://schemas.microsoft.com/office/drawing/2014/main" id="{9FDA7DBF-5668-412A-AFAB-F08C3E8EEAA8}"/>
              </a:ext>
            </a:extLst>
          </p:cNvPr>
          <p:cNvGrpSpPr/>
          <p:nvPr/>
        </p:nvGrpSpPr>
        <p:grpSpPr>
          <a:xfrm>
            <a:off x="2500085" y="4355718"/>
            <a:ext cx="18661743" cy="2746685"/>
            <a:chOff x="685800" y="2454348"/>
            <a:chExt cx="7397750" cy="1088187"/>
          </a:xfrm>
        </p:grpSpPr>
        <p:sp>
          <p:nvSpPr>
            <p:cNvPr id="15" name="Text Box 6">
              <a:extLst>
                <a:ext uri="{FF2B5EF4-FFF2-40B4-BE49-F238E27FC236}">
                  <a16:creationId xmlns:a16="http://schemas.microsoft.com/office/drawing/2014/main" id="{A54D0268-FC19-403A-9F84-BA2BCC46F57C}"/>
                </a:ext>
              </a:extLst>
            </p:cNvPr>
            <p:cNvSpPr txBox="1">
              <a:spLocks noChangeArrowheads="1"/>
            </p:cNvSpPr>
            <p:nvPr/>
          </p:nvSpPr>
          <p:spPr bwMode="auto">
            <a:xfrm>
              <a:off x="3657600" y="2454348"/>
              <a:ext cx="4343400" cy="40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b="0" i="0" dirty="0">
                  <a:solidFill>
                    <a:schemeClr val="tx2"/>
                  </a:solidFill>
                  <a:latin typeface="+mn-lt"/>
                </a:rPr>
                <a:t>Cost of Goods Sold</a:t>
              </a:r>
            </a:p>
          </p:txBody>
        </p:sp>
        <p:sp>
          <p:nvSpPr>
            <p:cNvPr id="17" name="Text Box 7">
              <a:extLst>
                <a:ext uri="{FF2B5EF4-FFF2-40B4-BE49-F238E27FC236}">
                  <a16:creationId xmlns:a16="http://schemas.microsoft.com/office/drawing/2014/main" id="{E326EEAA-A5D9-4547-B3D1-B83957A7C0ED}"/>
                </a:ext>
              </a:extLst>
            </p:cNvPr>
            <p:cNvSpPr txBox="1">
              <a:spLocks noChangeArrowheads="1"/>
            </p:cNvSpPr>
            <p:nvPr/>
          </p:nvSpPr>
          <p:spPr bwMode="auto">
            <a:xfrm>
              <a:off x="3657600" y="3140148"/>
              <a:ext cx="4343400" cy="40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b="0" i="0" dirty="0">
                  <a:solidFill>
                    <a:schemeClr val="tx2"/>
                  </a:solidFill>
                  <a:latin typeface="+mn-lt"/>
                </a:rPr>
                <a:t>Average Inventory  </a:t>
              </a:r>
            </a:p>
          </p:txBody>
        </p:sp>
        <p:sp>
          <p:nvSpPr>
            <p:cNvPr id="19" name="Text Box 9">
              <a:extLst>
                <a:ext uri="{FF2B5EF4-FFF2-40B4-BE49-F238E27FC236}">
                  <a16:creationId xmlns:a16="http://schemas.microsoft.com/office/drawing/2014/main" id="{4007A18E-3A91-4B9F-8A4D-6725AC6BB69A}"/>
                </a:ext>
              </a:extLst>
            </p:cNvPr>
            <p:cNvSpPr txBox="1">
              <a:spLocks noChangeArrowheads="1"/>
            </p:cNvSpPr>
            <p:nvPr/>
          </p:nvSpPr>
          <p:spPr bwMode="auto">
            <a:xfrm>
              <a:off x="685800" y="2622623"/>
              <a:ext cx="2362200" cy="76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i="0" dirty="0">
                  <a:solidFill>
                    <a:schemeClr val="accent2"/>
                  </a:solidFill>
                  <a:latin typeface="+mn-lt"/>
                </a:rPr>
                <a:t>Inventory Turnover</a:t>
              </a:r>
            </a:p>
          </p:txBody>
        </p:sp>
        <p:sp>
          <p:nvSpPr>
            <p:cNvPr id="21" name="Text Box 10">
              <a:extLst>
                <a:ext uri="{FF2B5EF4-FFF2-40B4-BE49-F238E27FC236}">
                  <a16:creationId xmlns:a16="http://schemas.microsoft.com/office/drawing/2014/main" id="{EE8C66A7-3744-4CF0-840B-66CFE915ED83}"/>
                </a:ext>
              </a:extLst>
            </p:cNvPr>
            <p:cNvSpPr txBox="1">
              <a:spLocks noChangeArrowheads="1"/>
            </p:cNvSpPr>
            <p:nvPr/>
          </p:nvSpPr>
          <p:spPr bwMode="auto">
            <a:xfrm>
              <a:off x="2819400" y="2895673"/>
              <a:ext cx="457200" cy="32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lnSpc>
                  <a:spcPct val="75000"/>
                </a:lnSpc>
              </a:pPr>
              <a:r>
                <a:rPr lang="en-US" altLang="en-US" sz="6000" b="0" i="0" dirty="0">
                  <a:solidFill>
                    <a:schemeClr val="tx2"/>
                  </a:solidFill>
                  <a:latin typeface="+mn-lt"/>
                </a:rPr>
                <a:t> =</a:t>
              </a:r>
            </a:p>
          </p:txBody>
        </p:sp>
        <p:sp>
          <p:nvSpPr>
            <p:cNvPr id="23" name="Freeform 16" descr="Line in ratio.">
              <a:extLst>
                <a:ext uri="{FF2B5EF4-FFF2-40B4-BE49-F238E27FC236}">
                  <a16:creationId xmlns:a16="http://schemas.microsoft.com/office/drawing/2014/main" id="{9CA2E054-A774-4325-A440-CA78803B9B7B}"/>
                </a:ext>
              </a:extLst>
            </p:cNvPr>
            <p:cNvSpPr>
              <a:spLocks/>
            </p:cNvSpPr>
            <p:nvPr/>
          </p:nvSpPr>
          <p:spPr bwMode="auto">
            <a:xfrm>
              <a:off x="3657600" y="3033785"/>
              <a:ext cx="4425950" cy="3175"/>
            </a:xfrm>
            <a:custGeom>
              <a:avLst/>
              <a:gdLst>
                <a:gd name="T0" fmla="*/ 0 w 2788"/>
                <a:gd name="T1" fmla="*/ 2147483647 h 2"/>
                <a:gd name="T2" fmla="*/ 2147483647 w 2788"/>
                <a:gd name="T3" fmla="*/ 0 h 2"/>
                <a:gd name="T4" fmla="*/ 0 60000 65536"/>
                <a:gd name="T5" fmla="*/ 0 60000 65536"/>
                <a:gd name="T6" fmla="*/ 0 w 2788"/>
                <a:gd name="T7" fmla="*/ 0 h 2"/>
                <a:gd name="T8" fmla="*/ 2788 w 2788"/>
                <a:gd name="T9" fmla="*/ 2 h 2"/>
              </a:gdLst>
              <a:ahLst/>
              <a:cxnLst>
                <a:cxn ang="T4">
                  <a:pos x="T0" y="T1"/>
                </a:cxn>
                <a:cxn ang="T5">
                  <a:pos x="T2" y="T3"/>
                </a:cxn>
              </a:cxnLst>
              <a:rect l="T6" t="T7" r="T8" b="T9"/>
              <a:pathLst>
                <a:path w="2788" h="2">
                  <a:moveTo>
                    <a:pt x="0" y="2"/>
                  </a:moveTo>
                  <a:lnTo>
                    <a:pt x="2788"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6000" dirty="0">
                <a:solidFill>
                  <a:schemeClr val="tx2"/>
                </a:solidFill>
              </a:endParaRPr>
            </a:p>
          </p:txBody>
        </p:sp>
      </p:grpSp>
      <p:grpSp>
        <p:nvGrpSpPr>
          <p:cNvPr id="57" name="Group 56">
            <a:extLst>
              <a:ext uri="{FF2B5EF4-FFF2-40B4-BE49-F238E27FC236}">
                <a16:creationId xmlns:a16="http://schemas.microsoft.com/office/drawing/2014/main" id="{BD3B6F1F-BADB-445D-8A8A-698DEA6F7E79}"/>
              </a:ext>
            </a:extLst>
          </p:cNvPr>
          <p:cNvGrpSpPr/>
          <p:nvPr/>
        </p:nvGrpSpPr>
        <p:grpSpPr>
          <a:xfrm>
            <a:off x="3042992" y="9423785"/>
            <a:ext cx="18118836" cy="2506047"/>
            <a:chOff x="619518" y="5007936"/>
            <a:chExt cx="7457682" cy="1153157"/>
          </a:xfrm>
        </p:grpSpPr>
        <p:sp>
          <p:nvSpPr>
            <p:cNvPr id="48" name="Text Box 14">
              <a:extLst>
                <a:ext uri="{FF2B5EF4-FFF2-40B4-BE49-F238E27FC236}">
                  <a16:creationId xmlns:a16="http://schemas.microsoft.com/office/drawing/2014/main" id="{1D6B8427-9AD7-4B25-BF11-EE0D917A8B59}"/>
                </a:ext>
              </a:extLst>
            </p:cNvPr>
            <p:cNvSpPr txBox="1">
              <a:spLocks noChangeArrowheads="1"/>
            </p:cNvSpPr>
            <p:nvPr/>
          </p:nvSpPr>
          <p:spPr bwMode="auto">
            <a:xfrm>
              <a:off x="3657600" y="5007936"/>
              <a:ext cx="4343400" cy="46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b="0" i="0" dirty="0">
                  <a:solidFill>
                    <a:schemeClr val="tx2"/>
                  </a:solidFill>
                  <a:latin typeface="+mn-lt"/>
                </a:rPr>
                <a:t>Days in Year (365)</a:t>
              </a:r>
            </a:p>
          </p:txBody>
        </p:sp>
        <p:sp>
          <p:nvSpPr>
            <p:cNvPr id="50" name="Text Box 15">
              <a:extLst>
                <a:ext uri="{FF2B5EF4-FFF2-40B4-BE49-F238E27FC236}">
                  <a16:creationId xmlns:a16="http://schemas.microsoft.com/office/drawing/2014/main" id="{C63C59BB-AE40-4097-BE1E-6FBC8E27D1AC}"/>
                </a:ext>
              </a:extLst>
            </p:cNvPr>
            <p:cNvSpPr txBox="1">
              <a:spLocks noChangeArrowheads="1"/>
            </p:cNvSpPr>
            <p:nvPr/>
          </p:nvSpPr>
          <p:spPr bwMode="auto">
            <a:xfrm>
              <a:off x="3657600" y="5693736"/>
              <a:ext cx="4343400" cy="46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b="0" i="0" dirty="0">
                  <a:solidFill>
                    <a:schemeClr val="tx2"/>
                  </a:solidFill>
                  <a:latin typeface="+mn-lt"/>
                </a:rPr>
                <a:t>Inventory Turnover  </a:t>
              </a:r>
            </a:p>
          </p:txBody>
        </p:sp>
        <p:sp>
          <p:nvSpPr>
            <p:cNvPr id="52" name="Freeform 16" descr="Line in ratio.">
              <a:extLst>
                <a:ext uri="{FF2B5EF4-FFF2-40B4-BE49-F238E27FC236}">
                  <a16:creationId xmlns:a16="http://schemas.microsoft.com/office/drawing/2014/main" id="{09F7A1EC-1913-44AB-9581-BA23B337AD7B}"/>
                </a:ext>
              </a:extLst>
            </p:cNvPr>
            <p:cNvSpPr>
              <a:spLocks/>
            </p:cNvSpPr>
            <p:nvPr/>
          </p:nvSpPr>
          <p:spPr bwMode="auto">
            <a:xfrm>
              <a:off x="3651250" y="5582611"/>
              <a:ext cx="4425950" cy="3175"/>
            </a:xfrm>
            <a:custGeom>
              <a:avLst/>
              <a:gdLst>
                <a:gd name="T0" fmla="*/ 0 w 2788"/>
                <a:gd name="T1" fmla="*/ 2147483647 h 2"/>
                <a:gd name="T2" fmla="*/ 2147483647 w 2788"/>
                <a:gd name="T3" fmla="*/ 0 h 2"/>
                <a:gd name="T4" fmla="*/ 0 60000 65536"/>
                <a:gd name="T5" fmla="*/ 0 60000 65536"/>
                <a:gd name="T6" fmla="*/ 0 w 2788"/>
                <a:gd name="T7" fmla="*/ 0 h 2"/>
                <a:gd name="T8" fmla="*/ 2788 w 2788"/>
                <a:gd name="T9" fmla="*/ 2 h 2"/>
              </a:gdLst>
              <a:ahLst/>
              <a:cxnLst>
                <a:cxn ang="T4">
                  <a:pos x="T0" y="T1"/>
                </a:cxn>
                <a:cxn ang="T5">
                  <a:pos x="T2" y="T3"/>
                </a:cxn>
              </a:cxnLst>
              <a:rect l="T6" t="T7" r="T8" b="T9"/>
              <a:pathLst>
                <a:path w="2788" h="2">
                  <a:moveTo>
                    <a:pt x="0" y="2"/>
                  </a:moveTo>
                  <a:lnTo>
                    <a:pt x="2788"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6000" dirty="0">
                <a:solidFill>
                  <a:schemeClr val="tx2"/>
                </a:solidFill>
              </a:endParaRPr>
            </a:p>
          </p:txBody>
        </p:sp>
        <p:sp>
          <p:nvSpPr>
            <p:cNvPr id="54" name="Text Box 17">
              <a:extLst>
                <a:ext uri="{FF2B5EF4-FFF2-40B4-BE49-F238E27FC236}">
                  <a16:creationId xmlns:a16="http://schemas.microsoft.com/office/drawing/2014/main" id="{6CE32EB5-586E-418A-9D18-EFDB792A36BE}"/>
                </a:ext>
              </a:extLst>
            </p:cNvPr>
            <p:cNvSpPr txBox="1">
              <a:spLocks noChangeArrowheads="1"/>
            </p:cNvSpPr>
            <p:nvPr/>
          </p:nvSpPr>
          <p:spPr bwMode="auto">
            <a:xfrm>
              <a:off x="619518" y="5176211"/>
              <a:ext cx="2012557" cy="89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spcBef>
                  <a:spcPct val="50000"/>
                </a:spcBef>
              </a:pPr>
              <a:r>
                <a:rPr lang="en-US" altLang="en-US" sz="6000" i="0" dirty="0">
                  <a:solidFill>
                    <a:schemeClr val="accent2"/>
                  </a:solidFill>
                  <a:latin typeface="+mn-lt"/>
                </a:rPr>
                <a:t>Days in Inventory</a:t>
              </a:r>
            </a:p>
          </p:txBody>
        </p:sp>
        <p:sp>
          <p:nvSpPr>
            <p:cNvPr id="56" name="Text Box 18">
              <a:extLst>
                <a:ext uri="{FF2B5EF4-FFF2-40B4-BE49-F238E27FC236}">
                  <a16:creationId xmlns:a16="http://schemas.microsoft.com/office/drawing/2014/main" id="{9739F05D-C640-46FA-B94A-8462F638D23A}"/>
                </a:ext>
              </a:extLst>
            </p:cNvPr>
            <p:cNvSpPr txBox="1">
              <a:spLocks noChangeArrowheads="1"/>
            </p:cNvSpPr>
            <p:nvPr/>
          </p:nvSpPr>
          <p:spPr bwMode="auto">
            <a:xfrm>
              <a:off x="2632075" y="5449261"/>
              <a:ext cx="457200" cy="37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algn="ctr">
                <a:lnSpc>
                  <a:spcPct val="75000"/>
                </a:lnSpc>
              </a:pPr>
              <a:r>
                <a:rPr lang="en-US" altLang="en-US" sz="6000" b="0" i="0" dirty="0">
                  <a:solidFill>
                    <a:schemeClr val="tx2"/>
                  </a:solidFill>
                  <a:latin typeface="+mn-lt"/>
                </a:rPr>
                <a:t> =</a:t>
              </a:r>
            </a:p>
          </p:txBody>
        </p:sp>
      </p:grpSp>
      <p:sp>
        <p:nvSpPr>
          <p:cNvPr id="68" name="Footer Placeholder 67">
            <a:extLst>
              <a:ext uri="{FF2B5EF4-FFF2-40B4-BE49-F238E27FC236}">
                <a16:creationId xmlns:a16="http://schemas.microsoft.com/office/drawing/2014/main" id="{3B94A949-115F-4D51-AD58-90F947127221}"/>
              </a:ext>
            </a:extLst>
          </p:cNvPr>
          <p:cNvSpPr>
            <a:spLocks noGrp="1"/>
          </p:cNvSpPr>
          <p:nvPr>
            <p:ph type="ftr" sz="quarter" idx="11"/>
          </p:nvPr>
        </p:nvSpPr>
        <p:spPr/>
        <p:txBody>
          <a:bodyPr/>
          <a:lstStyle/>
          <a:p>
            <a:r>
              <a:rPr lang="en-US" dirty="0"/>
              <a:t>Ch6 Inventories | ACT2111 Introductory Financial Accounting (2023)</a:t>
            </a:r>
          </a:p>
        </p:txBody>
      </p:sp>
      <p:sp>
        <p:nvSpPr>
          <p:cNvPr id="69" name="Slide Number Placeholder 68">
            <a:extLst>
              <a:ext uri="{FF2B5EF4-FFF2-40B4-BE49-F238E27FC236}">
                <a16:creationId xmlns:a16="http://schemas.microsoft.com/office/drawing/2014/main" id="{B865F46B-EF64-401B-AA34-3624A82A3635}"/>
              </a:ext>
            </a:extLst>
          </p:cNvPr>
          <p:cNvSpPr>
            <a:spLocks noGrp="1"/>
          </p:cNvSpPr>
          <p:nvPr>
            <p:ph type="sldNum" sz="quarter" idx="12"/>
          </p:nvPr>
        </p:nvSpPr>
        <p:spPr/>
        <p:txBody>
          <a:bodyPr/>
          <a:lstStyle/>
          <a:p>
            <a:fld id="{EBE3AD81-3AD4-9C46-856E-C08CF1183C60}" type="slidenum">
              <a:rPr lang="en-US" smtClean="0"/>
              <a:pPr/>
              <a:t>37</a:t>
            </a:fld>
            <a:endParaRPr lang="en-US" dirty="0"/>
          </a:p>
        </p:txBody>
      </p:sp>
    </p:spTree>
    <p:extLst>
      <p:ext uri="{BB962C8B-B14F-4D97-AF65-F5344CB8AC3E}">
        <p14:creationId xmlns:p14="http://schemas.microsoft.com/office/powerpoint/2010/main" val="927832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FD57-B009-4FD1-9A2E-583C81168765}"/>
              </a:ext>
            </a:extLst>
          </p:cNvPr>
          <p:cNvSpPr>
            <a:spLocks noGrp="1"/>
          </p:cNvSpPr>
          <p:nvPr>
            <p:ph type="title"/>
          </p:nvPr>
        </p:nvSpPr>
        <p:spPr/>
        <p:txBody>
          <a:bodyPr/>
          <a:lstStyle/>
          <a:p>
            <a:r>
              <a:rPr lang="en-US" dirty="0"/>
              <a:t>Inventory Analysis (cont’d)</a:t>
            </a:r>
          </a:p>
        </p:txBody>
      </p:sp>
      <p:sp>
        <p:nvSpPr>
          <p:cNvPr id="3" name="Content Placeholder 2">
            <a:extLst>
              <a:ext uri="{FF2B5EF4-FFF2-40B4-BE49-F238E27FC236}">
                <a16:creationId xmlns:a16="http://schemas.microsoft.com/office/drawing/2014/main" id="{9EAFE075-950B-4F33-B932-BBD34702DEAD}"/>
              </a:ext>
            </a:extLst>
          </p:cNvPr>
          <p:cNvSpPr>
            <a:spLocks noGrp="1"/>
          </p:cNvSpPr>
          <p:nvPr>
            <p:ph sz="quarter" idx="13"/>
          </p:nvPr>
        </p:nvSpPr>
        <p:spPr/>
        <p:txBody>
          <a:bodyPr/>
          <a:lstStyle/>
          <a:p>
            <a:r>
              <a:rPr lang="en-US" dirty="0"/>
              <a:t>Example: Esprit Holdings (HKG) reported in a recent annual report a beginning inventory of HK$3,209 million, an ending inventory of HK$3,254 million, and cost of goods sold for the year ended of HK$12,071 million</a:t>
            </a:r>
          </a:p>
        </p:txBody>
      </p:sp>
      <p:graphicFrame>
        <p:nvGraphicFramePr>
          <p:cNvPr id="5" name="Table 4" descr="Table is screen readable.">
            <a:extLst>
              <a:ext uri="{FF2B5EF4-FFF2-40B4-BE49-F238E27FC236}">
                <a16:creationId xmlns:a16="http://schemas.microsoft.com/office/drawing/2014/main" id="{72B0743C-75D2-41D3-85A5-7E371887B3D8}"/>
              </a:ext>
            </a:extLst>
          </p:cNvPr>
          <p:cNvGraphicFramePr>
            <a:graphicFrameLocks noGrp="1"/>
          </p:cNvGraphicFramePr>
          <p:nvPr>
            <p:extLst>
              <p:ext uri="{D42A27DB-BD31-4B8C-83A1-F6EECF244321}">
                <p14:modId xmlns:p14="http://schemas.microsoft.com/office/powerpoint/2010/main" val="891385361"/>
              </p:ext>
            </p:extLst>
          </p:nvPr>
        </p:nvGraphicFramePr>
        <p:xfrm>
          <a:off x="1788885" y="5941483"/>
          <a:ext cx="21651575" cy="5013660"/>
        </p:xfrm>
        <a:graphic>
          <a:graphicData uri="http://schemas.openxmlformats.org/drawingml/2006/table">
            <a:tbl>
              <a:tblPr>
                <a:tableStyleId>{5C22544A-7EE6-4342-B048-85BDC9FD1C3A}</a:tableStyleId>
              </a:tblPr>
              <a:tblGrid>
                <a:gridCol w="4451062">
                  <a:extLst>
                    <a:ext uri="{9D8B030D-6E8A-4147-A177-3AD203B41FA5}">
                      <a16:colId xmlns:a16="http://schemas.microsoft.com/office/drawing/2014/main" val="20000"/>
                    </a:ext>
                  </a:extLst>
                </a:gridCol>
                <a:gridCol w="863415">
                  <a:extLst>
                    <a:ext uri="{9D8B030D-6E8A-4147-A177-3AD203B41FA5}">
                      <a16:colId xmlns:a16="http://schemas.microsoft.com/office/drawing/2014/main" val="20001"/>
                    </a:ext>
                  </a:extLst>
                </a:gridCol>
                <a:gridCol w="7873299">
                  <a:extLst>
                    <a:ext uri="{9D8B030D-6E8A-4147-A177-3AD203B41FA5}">
                      <a16:colId xmlns:a16="http://schemas.microsoft.com/office/drawing/2014/main" val="20002"/>
                    </a:ext>
                  </a:extLst>
                </a:gridCol>
                <a:gridCol w="1072817">
                  <a:extLst>
                    <a:ext uri="{9D8B030D-6E8A-4147-A177-3AD203B41FA5}">
                      <a16:colId xmlns:a16="http://schemas.microsoft.com/office/drawing/2014/main" val="20003"/>
                    </a:ext>
                  </a:extLst>
                </a:gridCol>
                <a:gridCol w="7390982">
                  <a:extLst>
                    <a:ext uri="{9D8B030D-6E8A-4147-A177-3AD203B41FA5}">
                      <a16:colId xmlns:a16="http://schemas.microsoft.com/office/drawing/2014/main" val="20004"/>
                    </a:ext>
                  </a:extLst>
                </a:gridCol>
              </a:tblGrid>
              <a:tr h="2501041">
                <a:tc>
                  <a:txBody>
                    <a:bodyPr/>
                    <a:lstStyle/>
                    <a:p>
                      <a:pPr algn="ctr" fontAlgn="b"/>
                      <a:r>
                        <a:rPr lang="en-US" sz="6000" u="none" strike="noStrike" dirty="0">
                          <a:solidFill>
                            <a:schemeClr val="tx2"/>
                          </a:solidFill>
                          <a:effectLst/>
                        </a:rPr>
                        <a:t>Cost of </a:t>
                      </a:r>
                    </a:p>
                    <a:p>
                      <a:pPr algn="ctr" fontAlgn="b"/>
                      <a:r>
                        <a:rPr lang="en-US" sz="6000" u="none" strike="noStrike" dirty="0">
                          <a:solidFill>
                            <a:schemeClr val="tx2"/>
                          </a:solidFill>
                          <a:effectLst/>
                        </a:rPr>
                        <a:t>Goods Sold</a:t>
                      </a:r>
                      <a:endParaRPr lang="en-US" sz="6000" b="0" i="0" u="none" strike="noStrike" dirty="0">
                        <a:solidFill>
                          <a:schemeClr val="tx2"/>
                        </a:solidFill>
                        <a:effectLst/>
                        <a:latin typeface="Calibri" panose="020F0502020204030204" pitchFamily="34" charset="0"/>
                      </a:endParaRPr>
                    </a:p>
                  </a:txBody>
                  <a:tcPr marL="4233" marR="4233" marT="91440" marB="9144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6000" u="none" strike="noStrike" dirty="0">
                          <a:solidFill>
                            <a:schemeClr val="tx2"/>
                          </a:solidFill>
                          <a:effectLst/>
                        </a:rPr>
                        <a:t>÷</a:t>
                      </a:r>
                      <a:endParaRPr lang="en-US" sz="6000" b="0" i="0" u="none" strike="noStrike" dirty="0">
                        <a:solidFill>
                          <a:schemeClr val="tx2"/>
                        </a:solidFill>
                        <a:effectLst/>
                        <a:latin typeface="Calibri" panose="020F0502020204030204" pitchFamily="34" charset="0"/>
                      </a:endParaRPr>
                    </a:p>
                  </a:txBody>
                  <a:tcPr marL="4233" marR="4233" marT="91440" marB="91440" anchor="ctr">
                    <a:lnT w="12700" cap="flat" cmpd="sng" algn="ctr">
                      <a:solidFill>
                        <a:schemeClr val="tx1"/>
                      </a:solidFill>
                      <a:prstDash val="solid"/>
                      <a:round/>
                      <a:headEnd type="none" w="med" len="med"/>
                      <a:tailEnd type="none" w="med" len="med"/>
                    </a:lnT>
                  </a:tcPr>
                </a:tc>
                <a:tc>
                  <a:txBody>
                    <a:bodyPr/>
                    <a:lstStyle/>
                    <a:p>
                      <a:pPr algn="ctr" fontAlgn="b"/>
                      <a:r>
                        <a:rPr lang="en-US" sz="6000" u="none" strike="noStrike" dirty="0">
                          <a:solidFill>
                            <a:schemeClr val="tx2"/>
                          </a:solidFill>
                          <a:effectLst/>
                        </a:rPr>
                        <a:t>Average Inventory</a:t>
                      </a:r>
                      <a:endParaRPr lang="en-US" sz="6000" b="0" i="0" u="none" strike="noStrike" dirty="0">
                        <a:solidFill>
                          <a:schemeClr val="tx2"/>
                        </a:solidFill>
                        <a:effectLst/>
                        <a:latin typeface="Calibri" panose="020F0502020204030204" pitchFamily="34" charset="0"/>
                      </a:endParaRPr>
                    </a:p>
                  </a:txBody>
                  <a:tcPr marL="4233" marR="4233" marT="91440" marB="91440" anchor="ctr">
                    <a:lnT w="12700" cap="flat" cmpd="sng" algn="ctr">
                      <a:solidFill>
                        <a:schemeClr val="tx1"/>
                      </a:solidFill>
                      <a:prstDash val="solid"/>
                      <a:round/>
                      <a:headEnd type="none" w="med" len="med"/>
                      <a:tailEnd type="none" w="med" len="med"/>
                    </a:lnT>
                  </a:tcPr>
                </a:tc>
                <a:tc>
                  <a:txBody>
                    <a:bodyPr/>
                    <a:lstStyle/>
                    <a:p>
                      <a:pPr algn="ctr" fontAlgn="b"/>
                      <a:r>
                        <a:rPr lang="en-US" sz="6000" u="none" strike="noStrike" dirty="0">
                          <a:solidFill>
                            <a:schemeClr val="tx2"/>
                          </a:solidFill>
                          <a:effectLst/>
                        </a:rPr>
                        <a:t>=</a:t>
                      </a:r>
                      <a:endParaRPr lang="en-US" sz="6000" b="0" i="0" u="none" strike="noStrike" dirty="0">
                        <a:solidFill>
                          <a:schemeClr val="tx2"/>
                        </a:solidFill>
                        <a:effectLst/>
                        <a:latin typeface="Calibri" panose="020F0502020204030204" pitchFamily="34" charset="0"/>
                      </a:endParaRPr>
                    </a:p>
                  </a:txBody>
                  <a:tcPr marL="4233" marR="4233" marT="91440" marB="91440" anchor="ctr">
                    <a:lnT w="12700" cap="flat" cmpd="sng" algn="ctr">
                      <a:solidFill>
                        <a:schemeClr val="tx1"/>
                      </a:solidFill>
                      <a:prstDash val="solid"/>
                      <a:round/>
                      <a:headEnd type="none" w="med" len="med"/>
                      <a:tailEnd type="none" w="med" len="med"/>
                    </a:lnT>
                  </a:tcPr>
                </a:tc>
                <a:tc>
                  <a:txBody>
                    <a:bodyPr/>
                    <a:lstStyle/>
                    <a:p>
                      <a:pPr algn="ctr" fontAlgn="b"/>
                      <a:r>
                        <a:rPr lang="en-US" sz="6000" b="1" u="none" strike="noStrike" dirty="0">
                          <a:solidFill>
                            <a:schemeClr val="accent2"/>
                          </a:solidFill>
                          <a:effectLst/>
                        </a:rPr>
                        <a:t>Inventory Turnover</a:t>
                      </a:r>
                      <a:endParaRPr lang="en-US" sz="6000" b="1" i="0" u="none" strike="noStrike" dirty="0">
                        <a:solidFill>
                          <a:schemeClr val="accent2"/>
                        </a:solidFill>
                        <a:effectLst/>
                        <a:latin typeface="Calibri" panose="020F0502020204030204" pitchFamily="34" charset="0"/>
                      </a:endParaRPr>
                    </a:p>
                  </a:txBody>
                  <a:tcPr marL="4233" marR="4233" marT="91440" marB="9144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250521">
                <a:tc rowSpan="2">
                  <a:txBody>
                    <a:bodyPr/>
                    <a:lstStyle/>
                    <a:p>
                      <a:pPr algn="ctr" fontAlgn="ctr"/>
                      <a:r>
                        <a:rPr lang="en-US" sz="6000" u="none" strike="noStrike" dirty="0">
                          <a:solidFill>
                            <a:schemeClr val="tx2"/>
                          </a:solidFill>
                          <a:effectLst/>
                        </a:rPr>
                        <a:t>HK$12,071 </a:t>
                      </a:r>
                      <a:endParaRPr lang="en-US" sz="6000" b="0" i="0" u="none" strike="noStrike" dirty="0">
                        <a:solidFill>
                          <a:schemeClr val="tx2"/>
                        </a:solidFill>
                        <a:effectLst/>
                        <a:latin typeface="Calibri" panose="020F0502020204030204" pitchFamily="34" charset="0"/>
                      </a:endParaRPr>
                    </a:p>
                  </a:txBody>
                  <a:tcPr marL="4233" marR="4233" marT="91440" marB="9144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rowSpan="2">
                  <a:txBody>
                    <a:bodyPr/>
                    <a:lstStyle/>
                    <a:p>
                      <a:pPr algn="ctr" fontAlgn="ctr"/>
                      <a:r>
                        <a:rPr lang="en-US" sz="6000" u="none" strike="noStrike" dirty="0">
                          <a:solidFill>
                            <a:schemeClr val="tx2"/>
                          </a:solidFill>
                          <a:effectLst/>
                        </a:rPr>
                        <a:t>÷</a:t>
                      </a:r>
                      <a:endParaRPr lang="en-US" sz="6000" b="0" i="0" u="none" strike="noStrike" dirty="0">
                        <a:solidFill>
                          <a:schemeClr val="tx2"/>
                        </a:solidFill>
                        <a:effectLst/>
                        <a:latin typeface="Calibri" panose="020F0502020204030204" pitchFamily="34" charset="0"/>
                      </a:endParaRPr>
                    </a:p>
                  </a:txBody>
                  <a:tcPr marT="91440" marB="91440" anchor="ctr">
                    <a:lnB w="12700" cap="flat" cmpd="sng" algn="ctr">
                      <a:solidFill>
                        <a:schemeClr val="tx1"/>
                      </a:solidFill>
                      <a:prstDash val="solid"/>
                      <a:round/>
                      <a:headEnd type="none" w="med" len="med"/>
                      <a:tailEnd type="none" w="med" len="med"/>
                    </a:lnB>
                    <a:noFill/>
                  </a:tcPr>
                </a:tc>
                <a:tc>
                  <a:txBody>
                    <a:bodyPr/>
                    <a:lstStyle/>
                    <a:p>
                      <a:pPr algn="ctr" fontAlgn="b"/>
                      <a:r>
                        <a:rPr lang="en-US" sz="6000" u="none" strike="noStrike" dirty="0">
                          <a:solidFill>
                            <a:schemeClr val="tx2"/>
                          </a:solidFill>
                          <a:effectLst/>
                        </a:rPr>
                        <a:t>HK$3,209 + HK$3,254</a:t>
                      </a:r>
                      <a:endParaRPr lang="en-US" sz="6000" b="0" i="0" u="none" strike="noStrike" dirty="0">
                        <a:solidFill>
                          <a:schemeClr val="tx2"/>
                        </a:solidFill>
                        <a:effectLst/>
                        <a:latin typeface="Calibri" panose="020F0502020204030204" pitchFamily="34" charset="0"/>
                      </a:endParaRPr>
                    </a:p>
                  </a:txBody>
                  <a:tcPr marL="4233" marR="4233" marT="91440" marB="0" anchor="b">
                    <a:lnB w="12700" cap="flat" cmpd="sng" algn="ctr">
                      <a:solidFill>
                        <a:schemeClr val="tx1"/>
                      </a:solidFill>
                      <a:prstDash val="solid"/>
                      <a:round/>
                      <a:headEnd type="none" w="med" len="med"/>
                      <a:tailEnd type="none" w="med" len="med"/>
                    </a:lnB>
                    <a:noFill/>
                  </a:tcPr>
                </a:tc>
                <a:tc rowSpan="2">
                  <a:txBody>
                    <a:bodyPr/>
                    <a:lstStyle/>
                    <a:p>
                      <a:pPr algn="ctr" fontAlgn="ctr"/>
                      <a:r>
                        <a:rPr lang="en-US" sz="6000" u="none" strike="noStrike" dirty="0">
                          <a:solidFill>
                            <a:schemeClr val="tx2"/>
                          </a:solidFill>
                          <a:effectLst/>
                        </a:rPr>
                        <a:t>=</a:t>
                      </a:r>
                      <a:endParaRPr lang="en-US" sz="6000" b="0" i="0" u="none" strike="noStrike" dirty="0">
                        <a:solidFill>
                          <a:schemeClr val="tx2"/>
                        </a:solidFill>
                        <a:effectLst/>
                        <a:latin typeface="Calibri" panose="020F0502020204030204" pitchFamily="34" charset="0"/>
                      </a:endParaRPr>
                    </a:p>
                  </a:txBody>
                  <a:tcPr marT="91440" marB="91440" anchor="ctr">
                    <a:lnB w="12700" cap="flat" cmpd="sng" algn="ctr">
                      <a:solidFill>
                        <a:schemeClr val="tx1"/>
                      </a:solidFill>
                      <a:prstDash val="solid"/>
                      <a:round/>
                      <a:headEnd type="none" w="med" len="med"/>
                      <a:tailEnd type="none" w="med" len="med"/>
                    </a:lnB>
                    <a:noFill/>
                  </a:tcPr>
                </a:tc>
                <a:tc rowSpan="2">
                  <a:txBody>
                    <a:bodyPr/>
                    <a:lstStyle/>
                    <a:p>
                      <a:pPr algn="ctr" fontAlgn="ctr"/>
                      <a:r>
                        <a:rPr lang="en-US" sz="6000" b="1" u="none" strike="noStrike" dirty="0">
                          <a:solidFill>
                            <a:schemeClr val="accent2"/>
                          </a:solidFill>
                          <a:effectLst/>
                        </a:rPr>
                        <a:t>3.7 Times</a:t>
                      </a:r>
                      <a:endParaRPr lang="en-US" sz="6000" b="1" i="0" u="none" strike="noStrike" dirty="0">
                        <a:solidFill>
                          <a:schemeClr val="accent2"/>
                        </a:solidFill>
                        <a:effectLst/>
                        <a:latin typeface="Calibri" panose="020F0502020204030204" pitchFamily="34" charset="0"/>
                      </a:endParaRPr>
                    </a:p>
                  </a:txBody>
                  <a:tcPr marL="4233" marR="4233" marT="91440" marB="9144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262098">
                <a:tc vMerge="1">
                  <a:txBody>
                    <a:bodyPr/>
                    <a:lstStyle/>
                    <a:p>
                      <a:endParaRPr lang="en-US"/>
                    </a:p>
                  </a:txBody>
                  <a:tcPr/>
                </a:tc>
                <a:tc vMerge="1">
                  <a:txBody>
                    <a:bodyPr/>
                    <a:lstStyle/>
                    <a:p>
                      <a:endParaRPr lang="en-US"/>
                    </a:p>
                  </a:txBody>
                  <a:tcPr/>
                </a:tc>
                <a:tc>
                  <a:txBody>
                    <a:bodyPr/>
                    <a:lstStyle/>
                    <a:p>
                      <a:pPr algn="ctr" fontAlgn="b"/>
                      <a:r>
                        <a:rPr lang="en-US" sz="6000" u="none" strike="noStrike" dirty="0">
                          <a:solidFill>
                            <a:schemeClr val="tx2"/>
                          </a:solidFill>
                          <a:effectLst/>
                        </a:rPr>
                        <a:t>2</a:t>
                      </a:r>
                      <a:endParaRPr lang="en-US" sz="6000" b="0" i="0" u="none" strike="noStrike" dirty="0">
                        <a:solidFill>
                          <a:schemeClr val="tx2"/>
                        </a:solidFill>
                        <a:effectLst/>
                        <a:latin typeface="Calibri" panose="020F0502020204030204" pitchFamily="34" charset="0"/>
                      </a:endParaRPr>
                    </a:p>
                  </a:txBody>
                  <a:tcPr marL="4233" marR="4233" marT="4233" marB="9144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bl>
          </a:graphicData>
        </a:graphic>
      </p:graphicFrame>
      <p:sp>
        <p:nvSpPr>
          <p:cNvPr id="7" name="TextBox 6">
            <a:extLst>
              <a:ext uri="{FF2B5EF4-FFF2-40B4-BE49-F238E27FC236}">
                <a16:creationId xmlns:a16="http://schemas.microsoft.com/office/drawing/2014/main" id="{46693DB9-60DE-4755-9A90-F4C3BE5F23F8}"/>
              </a:ext>
            </a:extLst>
          </p:cNvPr>
          <p:cNvSpPr txBox="1"/>
          <p:nvPr/>
        </p:nvSpPr>
        <p:spPr>
          <a:xfrm>
            <a:off x="15642985" y="11428465"/>
            <a:ext cx="7797475" cy="1015663"/>
          </a:xfrm>
          <a:prstGeom prst="rect">
            <a:avLst/>
          </a:prstGeom>
          <a:noFill/>
          <a:ln w="19050">
            <a:solidFill>
              <a:schemeClr val="tx1"/>
            </a:solidFill>
          </a:ln>
        </p:spPr>
        <p:txBody>
          <a:bodyPr wrap="square" rtlCol="0">
            <a:spAutoFit/>
          </a:bodyPr>
          <a:lstStyle/>
          <a:p>
            <a:pPr algn="ctr"/>
            <a:r>
              <a:rPr lang="en-US" sz="6000" dirty="0">
                <a:solidFill>
                  <a:schemeClr val="tx2"/>
                </a:solidFill>
              </a:rPr>
              <a:t>365 ÷ 3.7 = </a:t>
            </a:r>
            <a:r>
              <a:rPr lang="en-US" sz="6000" b="1" dirty="0">
                <a:solidFill>
                  <a:schemeClr val="accent2"/>
                </a:solidFill>
              </a:rPr>
              <a:t>98.6 Days</a:t>
            </a:r>
          </a:p>
        </p:txBody>
      </p:sp>
      <p:sp>
        <p:nvSpPr>
          <p:cNvPr id="8" name="Footer Placeholder 7">
            <a:extLst>
              <a:ext uri="{FF2B5EF4-FFF2-40B4-BE49-F238E27FC236}">
                <a16:creationId xmlns:a16="http://schemas.microsoft.com/office/drawing/2014/main" id="{C8270A11-188F-4D68-82B9-CCB96900C0CF}"/>
              </a:ext>
            </a:extLst>
          </p:cNvPr>
          <p:cNvSpPr>
            <a:spLocks noGrp="1"/>
          </p:cNvSpPr>
          <p:nvPr>
            <p:ph type="ftr" sz="quarter" idx="11"/>
          </p:nvPr>
        </p:nvSpPr>
        <p:spPr/>
        <p:txBody>
          <a:bodyPr/>
          <a:lstStyle/>
          <a:p>
            <a:r>
              <a:rPr lang="en-US" dirty="0"/>
              <a:t>Ch6 Inventories | ACT2111 Introductory Financial Accounting (2023)</a:t>
            </a:r>
          </a:p>
        </p:txBody>
      </p:sp>
      <p:sp>
        <p:nvSpPr>
          <p:cNvPr id="9" name="Slide Number Placeholder 8">
            <a:extLst>
              <a:ext uri="{FF2B5EF4-FFF2-40B4-BE49-F238E27FC236}">
                <a16:creationId xmlns:a16="http://schemas.microsoft.com/office/drawing/2014/main" id="{DF430381-D39A-4C30-97B9-2F5291998599}"/>
              </a:ext>
            </a:extLst>
          </p:cNvPr>
          <p:cNvSpPr>
            <a:spLocks noGrp="1"/>
          </p:cNvSpPr>
          <p:nvPr>
            <p:ph type="sldNum" sz="quarter" idx="12"/>
          </p:nvPr>
        </p:nvSpPr>
        <p:spPr/>
        <p:txBody>
          <a:bodyPr/>
          <a:lstStyle/>
          <a:p>
            <a:fld id="{EBE3AD81-3AD4-9C46-856E-C08CF1183C60}" type="slidenum">
              <a:rPr lang="en-US" smtClean="0"/>
              <a:pPr/>
              <a:t>38</a:t>
            </a:fld>
            <a:endParaRPr lang="en-US" dirty="0"/>
          </a:p>
        </p:txBody>
      </p:sp>
    </p:spTree>
    <p:extLst>
      <p:ext uri="{BB962C8B-B14F-4D97-AF65-F5344CB8AC3E}">
        <p14:creationId xmlns:p14="http://schemas.microsoft.com/office/powerpoint/2010/main" val="269010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0CF1-AB56-45B2-B067-F54A3050B94C}"/>
              </a:ext>
            </a:extLst>
          </p:cNvPr>
          <p:cNvSpPr>
            <a:spLocks noGrp="1"/>
          </p:cNvSpPr>
          <p:nvPr>
            <p:ph type="title"/>
          </p:nvPr>
        </p:nvSpPr>
        <p:spPr/>
        <p:txBody>
          <a:bodyPr/>
          <a:lstStyle/>
          <a:p>
            <a:r>
              <a:rPr lang="en-US" dirty="0"/>
              <a:t>Inventory Analysis – Exercise</a:t>
            </a:r>
          </a:p>
        </p:txBody>
      </p:sp>
      <p:sp>
        <p:nvSpPr>
          <p:cNvPr id="3" name="Content Placeholder 2">
            <a:extLst>
              <a:ext uri="{FF2B5EF4-FFF2-40B4-BE49-F238E27FC236}">
                <a16:creationId xmlns:a16="http://schemas.microsoft.com/office/drawing/2014/main" id="{1CEA7B04-1FFC-4E1F-A1B9-B6D6F755478B}"/>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487C2600-5898-457D-B0A2-4088243626B1}"/>
              </a:ext>
            </a:extLst>
          </p:cNvPr>
          <p:cNvPicPr>
            <a:picLocks noChangeAspect="1"/>
          </p:cNvPicPr>
          <p:nvPr/>
        </p:nvPicPr>
        <p:blipFill>
          <a:blip r:embed="rId2"/>
          <a:stretch>
            <a:fillRect/>
          </a:stretch>
        </p:blipFill>
        <p:spPr>
          <a:xfrm>
            <a:off x="990600" y="2330379"/>
            <a:ext cx="22301200" cy="8298772"/>
          </a:xfrm>
          <a:prstGeom prst="rect">
            <a:avLst/>
          </a:prstGeom>
        </p:spPr>
      </p:pic>
      <p:sp>
        <p:nvSpPr>
          <p:cNvPr id="8" name="Footer Placeholder 7">
            <a:extLst>
              <a:ext uri="{FF2B5EF4-FFF2-40B4-BE49-F238E27FC236}">
                <a16:creationId xmlns:a16="http://schemas.microsoft.com/office/drawing/2014/main" id="{72CBD998-0FD6-4352-97B1-23CC15DB5839}"/>
              </a:ext>
            </a:extLst>
          </p:cNvPr>
          <p:cNvSpPr>
            <a:spLocks noGrp="1"/>
          </p:cNvSpPr>
          <p:nvPr>
            <p:ph type="ftr" sz="quarter" idx="11"/>
          </p:nvPr>
        </p:nvSpPr>
        <p:spPr/>
        <p:txBody>
          <a:bodyPr/>
          <a:lstStyle/>
          <a:p>
            <a:r>
              <a:rPr lang="en-US" dirty="0"/>
              <a:t>Ch6 Inventories | ACT2111 Introductory Financial Accounting (2023)</a:t>
            </a:r>
          </a:p>
        </p:txBody>
      </p:sp>
      <p:sp>
        <p:nvSpPr>
          <p:cNvPr id="9" name="Slide Number Placeholder 8">
            <a:extLst>
              <a:ext uri="{FF2B5EF4-FFF2-40B4-BE49-F238E27FC236}">
                <a16:creationId xmlns:a16="http://schemas.microsoft.com/office/drawing/2014/main" id="{71716504-52BC-4386-A175-445A4869E224}"/>
              </a:ext>
            </a:extLst>
          </p:cNvPr>
          <p:cNvSpPr>
            <a:spLocks noGrp="1"/>
          </p:cNvSpPr>
          <p:nvPr>
            <p:ph type="sldNum" sz="quarter" idx="12"/>
          </p:nvPr>
        </p:nvSpPr>
        <p:spPr/>
        <p:txBody>
          <a:bodyPr/>
          <a:lstStyle/>
          <a:p>
            <a:fld id="{EBE3AD81-3AD4-9C46-856E-C08CF1183C60}" type="slidenum">
              <a:rPr lang="en-US" smtClean="0"/>
              <a:pPr/>
              <a:t>39</a:t>
            </a:fld>
            <a:endParaRPr lang="en-US" dirty="0"/>
          </a:p>
        </p:txBody>
      </p:sp>
    </p:spTree>
    <p:extLst>
      <p:ext uri="{BB962C8B-B14F-4D97-AF65-F5344CB8AC3E}">
        <p14:creationId xmlns:p14="http://schemas.microsoft.com/office/powerpoint/2010/main" val="3387009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67EB-EA86-45AE-B142-53E31B6C6CEE}"/>
              </a:ext>
            </a:extLst>
          </p:cNvPr>
          <p:cNvSpPr>
            <a:spLocks noGrp="1"/>
          </p:cNvSpPr>
          <p:nvPr>
            <p:ph type="title"/>
          </p:nvPr>
        </p:nvSpPr>
        <p:spPr/>
        <p:txBody>
          <a:bodyPr/>
          <a:lstStyle/>
          <a:p>
            <a:r>
              <a:rPr lang="en-US" dirty="0"/>
              <a:t>Three types of companies</a:t>
            </a:r>
          </a:p>
        </p:txBody>
      </p:sp>
      <p:sp>
        <p:nvSpPr>
          <p:cNvPr id="3" name="Content Placeholder 2">
            <a:extLst>
              <a:ext uri="{FF2B5EF4-FFF2-40B4-BE49-F238E27FC236}">
                <a16:creationId xmlns:a16="http://schemas.microsoft.com/office/drawing/2014/main" id="{A09A32CE-F063-48C8-8030-96144D36D140}"/>
              </a:ext>
            </a:extLst>
          </p:cNvPr>
          <p:cNvSpPr>
            <a:spLocks noGrp="1"/>
          </p:cNvSpPr>
          <p:nvPr>
            <p:ph sz="quarter" idx="13"/>
          </p:nvPr>
        </p:nvSpPr>
        <p:spPr>
          <a:xfrm>
            <a:off x="990600" y="2330379"/>
            <a:ext cx="22301200" cy="10033073"/>
          </a:xfrm>
        </p:spPr>
        <p:txBody>
          <a:bodyPr/>
          <a:lstStyle/>
          <a:p>
            <a:r>
              <a:rPr lang="en-US" dirty="0"/>
              <a:t>Companies that earn revenue by selling inventory are either </a:t>
            </a:r>
            <a:r>
              <a:rPr lang="en-US" b="1" dirty="0"/>
              <a:t>manufacturing</a:t>
            </a:r>
            <a:r>
              <a:rPr lang="en-US" dirty="0"/>
              <a:t> or </a:t>
            </a:r>
            <a:r>
              <a:rPr lang="en-US" b="1" dirty="0"/>
              <a:t>merchandising</a:t>
            </a:r>
            <a:r>
              <a:rPr lang="en-US" dirty="0"/>
              <a:t> companies</a:t>
            </a:r>
          </a:p>
        </p:txBody>
      </p:sp>
      <p:sp>
        <p:nvSpPr>
          <p:cNvPr id="4" name="Rectangle: Rounded Corners 3">
            <a:extLst>
              <a:ext uri="{FF2B5EF4-FFF2-40B4-BE49-F238E27FC236}">
                <a16:creationId xmlns:a16="http://schemas.microsoft.com/office/drawing/2014/main" id="{5A3EFB39-65D5-4F9C-9E7F-2D649ABE0CB4}"/>
              </a:ext>
            </a:extLst>
          </p:cNvPr>
          <p:cNvSpPr/>
          <p:nvPr/>
        </p:nvSpPr>
        <p:spPr>
          <a:xfrm>
            <a:off x="1973179" y="4283242"/>
            <a:ext cx="6352674" cy="8080210"/>
          </a:xfrm>
          <a:prstGeom prst="roundRect">
            <a:avLst>
              <a:gd name="adj" fmla="val 6708"/>
            </a:avLst>
          </a:prstGeom>
          <a:solidFill>
            <a:schemeClr val="bg1"/>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024AB54-63D0-4F93-9425-B6769451677C}"/>
              </a:ext>
            </a:extLst>
          </p:cNvPr>
          <p:cNvSpPr/>
          <p:nvPr/>
        </p:nvSpPr>
        <p:spPr>
          <a:xfrm>
            <a:off x="9012488" y="4283242"/>
            <a:ext cx="6352674" cy="8080210"/>
          </a:xfrm>
          <a:prstGeom prst="roundRect">
            <a:avLst>
              <a:gd name="adj" fmla="val 6708"/>
            </a:avLst>
          </a:prstGeom>
          <a:solidFill>
            <a:schemeClr val="bg1"/>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F33AE88-B523-4A8F-9B41-72C0C7DB73F6}"/>
              </a:ext>
            </a:extLst>
          </p:cNvPr>
          <p:cNvSpPr/>
          <p:nvPr/>
        </p:nvSpPr>
        <p:spPr>
          <a:xfrm>
            <a:off x="16051797" y="4283242"/>
            <a:ext cx="6352674" cy="8080210"/>
          </a:xfrm>
          <a:prstGeom prst="roundRect">
            <a:avLst>
              <a:gd name="adj" fmla="val 6708"/>
            </a:avLst>
          </a:prstGeom>
          <a:solidFill>
            <a:schemeClr val="bg1"/>
          </a:solid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Samsung Electronics">
            <a:extLst>
              <a:ext uri="{FF2B5EF4-FFF2-40B4-BE49-F238E27FC236}">
                <a16:creationId xmlns:a16="http://schemas.microsoft.com/office/drawing/2014/main" id="{E8313CBF-E620-4DFD-B8A9-D23F306E49F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54443" y="4674822"/>
            <a:ext cx="5390146" cy="1428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723CA489-80E0-4C94-B6C5-DB7482E866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64" t="32887" r="6064" b="32075"/>
          <a:stretch/>
        </p:blipFill>
        <p:spPr bwMode="auto">
          <a:xfrm>
            <a:off x="2496266" y="6143803"/>
            <a:ext cx="5390146" cy="14283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ewlett-Packard">
            <a:extLst>
              <a:ext uri="{FF2B5EF4-FFF2-40B4-BE49-F238E27FC236}">
                <a16:creationId xmlns:a16="http://schemas.microsoft.com/office/drawing/2014/main" id="{9DCABE6E-4EFF-4FAB-9463-81C8E310E86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14353" y="7994636"/>
            <a:ext cx="5353972" cy="10648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ca cola logo">
            <a:extLst>
              <a:ext uri="{FF2B5EF4-FFF2-40B4-BE49-F238E27FC236}">
                <a16:creationId xmlns:a16="http://schemas.microsoft.com/office/drawing/2014/main" id="{B4848D39-7D82-4AE8-9B31-053C2009E1AA}"/>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782111" y="9463618"/>
            <a:ext cx="4782282" cy="15853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0821CC6-2C68-43BB-97EC-8FDA4A3A69C7}"/>
              </a:ext>
            </a:extLst>
          </p:cNvPr>
          <p:cNvSpPr/>
          <p:nvPr/>
        </p:nvSpPr>
        <p:spPr>
          <a:xfrm>
            <a:off x="2972136" y="11292985"/>
            <a:ext cx="4402231" cy="923330"/>
          </a:xfrm>
          <a:prstGeom prst="rect">
            <a:avLst/>
          </a:prstGeom>
        </p:spPr>
        <p:txBody>
          <a:bodyPr wrap="none">
            <a:spAutoFit/>
          </a:bodyPr>
          <a:lstStyle/>
          <a:p>
            <a:pPr algn="ctr"/>
            <a:r>
              <a:rPr lang="en-US" sz="5400" b="1" dirty="0">
                <a:solidFill>
                  <a:srgbClr val="000000"/>
                </a:solidFill>
              </a:rPr>
              <a:t>manufacturing</a:t>
            </a:r>
            <a:endParaRPr lang="en-US" sz="5400" dirty="0">
              <a:solidFill>
                <a:srgbClr val="000000"/>
              </a:solidFill>
            </a:endParaRPr>
          </a:p>
        </p:txBody>
      </p:sp>
      <p:pic>
        <p:nvPicPr>
          <p:cNvPr id="1036" name="Picture 12" descr="Related image">
            <a:extLst>
              <a:ext uri="{FF2B5EF4-FFF2-40B4-BE49-F238E27FC236}">
                <a16:creationId xmlns:a16="http://schemas.microsoft.com/office/drawing/2014/main" id="{25209093-67F4-4023-83C7-24EC511F7394}"/>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5285787" y="8033907"/>
            <a:ext cx="5235127" cy="20940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a:extLst>
              <a:ext uri="{FF2B5EF4-FFF2-40B4-BE49-F238E27FC236}">
                <a16:creationId xmlns:a16="http://schemas.microsoft.com/office/drawing/2014/main" id="{B8122916-AC2D-493E-8EDC-D5763B6B0175}"/>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6433801" y="6074604"/>
            <a:ext cx="5585991" cy="17351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mazon.com logo">
            <a:extLst>
              <a:ext uri="{FF2B5EF4-FFF2-40B4-BE49-F238E27FC236}">
                <a16:creationId xmlns:a16="http://schemas.microsoft.com/office/drawing/2014/main" id="{E980BD1A-7270-47A4-920B-A6C09CE999ED}"/>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9221233" y="6103214"/>
            <a:ext cx="5935183" cy="11959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walmart logo">
            <a:extLst>
              <a:ext uri="{FF2B5EF4-FFF2-40B4-BE49-F238E27FC236}">
                <a16:creationId xmlns:a16="http://schemas.microsoft.com/office/drawing/2014/main" id="{D6E0F759-4FD5-43FE-AB03-01292E5D9097}"/>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372199" y="4496331"/>
            <a:ext cx="5633252" cy="14083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638955-EFDB-4778-9742-4CFCFF9251B7}"/>
              </a:ext>
            </a:extLst>
          </p:cNvPr>
          <p:cNvSpPr/>
          <p:nvPr/>
        </p:nvSpPr>
        <p:spPr>
          <a:xfrm>
            <a:off x="18129828" y="11292985"/>
            <a:ext cx="2196114" cy="923330"/>
          </a:xfrm>
          <a:prstGeom prst="rect">
            <a:avLst/>
          </a:prstGeom>
        </p:spPr>
        <p:txBody>
          <a:bodyPr wrap="none">
            <a:spAutoFit/>
          </a:bodyPr>
          <a:lstStyle/>
          <a:p>
            <a:pPr algn="ctr"/>
            <a:r>
              <a:rPr lang="en-US" sz="5400" b="1" dirty="0">
                <a:solidFill>
                  <a:srgbClr val="000000"/>
                </a:solidFill>
              </a:rPr>
              <a:t>service</a:t>
            </a:r>
            <a:endParaRPr lang="en-US" sz="5400" dirty="0">
              <a:solidFill>
                <a:srgbClr val="000000"/>
              </a:solidFill>
            </a:endParaRPr>
          </a:p>
        </p:txBody>
      </p:sp>
      <p:sp>
        <p:nvSpPr>
          <p:cNvPr id="25" name="Rectangle 24">
            <a:extLst>
              <a:ext uri="{FF2B5EF4-FFF2-40B4-BE49-F238E27FC236}">
                <a16:creationId xmlns:a16="http://schemas.microsoft.com/office/drawing/2014/main" id="{EAF8C8D3-DC64-49CE-8BA4-CFFDED17CF8D}"/>
              </a:ext>
            </a:extLst>
          </p:cNvPr>
          <p:cNvSpPr/>
          <p:nvPr/>
        </p:nvSpPr>
        <p:spPr>
          <a:xfrm>
            <a:off x="9991045" y="11292985"/>
            <a:ext cx="4395563" cy="923330"/>
          </a:xfrm>
          <a:prstGeom prst="rect">
            <a:avLst/>
          </a:prstGeom>
        </p:spPr>
        <p:txBody>
          <a:bodyPr wrap="none">
            <a:spAutoFit/>
          </a:bodyPr>
          <a:lstStyle/>
          <a:p>
            <a:pPr algn="ctr"/>
            <a:r>
              <a:rPr lang="en-US" sz="5400" b="1" dirty="0">
                <a:solidFill>
                  <a:srgbClr val="000000"/>
                </a:solidFill>
              </a:rPr>
              <a:t>merchandising</a:t>
            </a:r>
            <a:endParaRPr lang="en-US" sz="5400" dirty="0">
              <a:solidFill>
                <a:srgbClr val="000000"/>
              </a:solidFill>
            </a:endParaRPr>
          </a:p>
        </p:txBody>
      </p:sp>
      <p:pic>
        <p:nvPicPr>
          <p:cNvPr id="1052" name="Picture 28" descr="Related image">
            <a:extLst>
              <a:ext uri="{FF2B5EF4-FFF2-40B4-BE49-F238E27FC236}">
                <a16:creationId xmlns:a16="http://schemas.microsoft.com/office/drawing/2014/main" id="{8338F316-E861-42D3-9636-CC47ED90C219}"/>
              </a:ext>
            </a:extLst>
          </p:cNvPr>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r="4641"/>
          <a:stretch/>
        </p:blipFill>
        <p:spPr bwMode="auto">
          <a:xfrm>
            <a:off x="16327425" y="4458113"/>
            <a:ext cx="5798744" cy="172481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tencent logo">
            <a:extLst>
              <a:ext uri="{FF2B5EF4-FFF2-40B4-BE49-F238E27FC236}">
                <a16:creationId xmlns:a16="http://schemas.microsoft.com/office/drawing/2014/main" id="{309422AF-BADA-432D-B72B-F361F6C730F1}"/>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6136739" y="10152689"/>
            <a:ext cx="6180116" cy="123293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elated image">
            <a:extLst>
              <a:ext uri="{FF2B5EF4-FFF2-40B4-BE49-F238E27FC236}">
                <a16:creationId xmlns:a16="http://schemas.microsoft.com/office/drawing/2014/main" id="{4C814E86-BE16-4B56-AAE9-92EAE1867A1D}"/>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9991045" y="6856879"/>
            <a:ext cx="4395563" cy="328293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huawei logo">
            <a:extLst>
              <a:ext uri="{FF2B5EF4-FFF2-40B4-BE49-F238E27FC236}">
                <a16:creationId xmlns:a16="http://schemas.microsoft.com/office/drawing/2014/main" id="{2AFE8E84-FBA3-4F0D-92A0-92ED709FCCD0}"/>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6704770" y="7665108"/>
            <a:ext cx="5098692" cy="170166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costco logo">
            <a:extLst>
              <a:ext uri="{FF2B5EF4-FFF2-40B4-BE49-F238E27FC236}">
                <a16:creationId xmlns:a16="http://schemas.microsoft.com/office/drawing/2014/main" id="{8EBFC75F-F363-4C22-9C2A-92B5517FE408}"/>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9134786" y="9252249"/>
            <a:ext cx="6130280" cy="219464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fedex logo">
            <a:extLst>
              <a:ext uri="{FF2B5EF4-FFF2-40B4-BE49-F238E27FC236}">
                <a16:creationId xmlns:a16="http://schemas.microsoft.com/office/drawing/2014/main" id="{4016853E-9CF9-438D-951B-515EE602B57B}"/>
              </a:ext>
            </a:extLst>
          </p:cNvPr>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b="32330"/>
          <a:stretch/>
        </p:blipFill>
        <p:spPr bwMode="auto">
          <a:xfrm>
            <a:off x="16446433" y="8173443"/>
            <a:ext cx="5914230" cy="1814978"/>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marriott logo">
            <a:extLst>
              <a:ext uri="{FF2B5EF4-FFF2-40B4-BE49-F238E27FC236}">
                <a16:creationId xmlns:a16="http://schemas.microsoft.com/office/drawing/2014/main" id="{FB563AE8-9978-4762-B7D8-F7CB9D83ACF4}"/>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25394220" y="4131594"/>
            <a:ext cx="5018257" cy="2589421"/>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marriott logo">
            <a:extLst>
              <a:ext uri="{FF2B5EF4-FFF2-40B4-BE49-F238E27FC236}">
                <a16:creationId xmlns:a16="http://schemas.microsoft.com/office/drawing/2014/main" id="{66D38B67-0226-4C4C-8507-8DED12750779}"/>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24623187" y="5436269"/>
            <a:ext cx="5897727" cy="1340604"/>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Related image">
            <a:extLst>
              <a:ext uri="{FF2B5EF4-FFF2-40B4-BE49-F238E27FC236}">
                <a16:creationId xmlns:a16="http://schemas.microsoft.com/office/drawing/2014/main" id="{10922990-73E9-42F1-94F0-D7AB8743C224}"/>
              </a:ext>
            </a:extLst>
          </p:cNvPr>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25007487" y="10388028"/>
            <a:ext cx="5791725" cy="1809914"/>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AAFF8F56-F125-4148-8EE1-4B9EB66E2057}"/>
              </a:ext>
            </a:extLst>
          </p:cNvPr>
          <p:cNvSpPr>
            <a:spLocks noGrp="1"/>
          </p:cNvSpPr>
          <p:nvPr>
            <p:ph type="ftr" sz="quarter" idx="11"/>
          </p:nvPr>
        </p:nvSpPr>
        <p:spPr/>
        <p:txBody>
          <a:bodyPr/>
          <a:lstStyle/>
          <a:p>
            <a:r>
              <a:rPr lang="en-US" dirty="0"/>
              <a:t>Ch6 Inventories | ACT2111 Introductory Financial Accounting (2023)</a:t>
            </a:r>
          </a:p>
        </p:txBody>
      </p:sp>
      <p:sp>
        <p:nvSpPr>
          <p:cNvPr id="13" name="Slide Number Placeholder 12">
            <a:extLst>
              <a:ext uri="{FF2B5EF4-FFF2-40B4-BE49-F238E27FC236}">
                <a16:creationId xmlns:a16="http://schemas.microsoft.com/office/drawing/2014/main" id="{8C74A599-DD6F-4DDF-B65E-B990AA21C8B8}"/>
              </a:ext>
            </a:extLst>
          </p:cNvPr>
          <p:cNvSpPr>
            <a:spLocks noGrp="1"/>
          </p:cNvSpPr>
          <p:nvPr>
            <p:ph type="sldNum" sz="quarter" idx="12"/>
          </p:nvPr>
        </p:nvSpPr>
        <p:spPr/>
        <p:txBody>
          <a:bodyPr/>
          <a:lstStyle/>
          <a:p>
            <a:fld id="{EBE3AD81-3AD4-9C46-856E-C08CF1183C60}" type="slidenum">
              <a:rPr lang="en-US" smtClean="0"/>
              <a:pPr/>
              <a:t>4</a:t>
            </a:fld>
            <a:endParaRPr lang="en-US" dirty="0"/>
          </a:p>
        </p:txBody>
      </p:sp>
      <p:pic>
        <p:nvPicPr>
          <p:cNvPr id="6" name="Picture 2" descr="Related image">
            <a:extLst>
              <a:ext uri="{FF2B5EF4-FFF2-40B4-BE49-F238E27FC236}">
                <a16:creationId xmlns:a16="http://schemas.microsoft.com/office/drawing/2014/main" id="{49BEC5DC-87E8-47AA-96FF-FBFFF721AB03}"/>
              </a:ext>
            </a:extLst>
          </p:cNvPr>
          <p:cNvPicPr>
            <a:picLocks noChangeAspect="1" noChangeArrowheads="1"/>
          </p:cNvPicPr>
          <p:nvPr/>
        </p:nvPicPr>
        <p:blipFill rotWithShape="1">
          <a:blip r:embed="rId20" cstate="email">
            <a:extLst>
              <a:ext uri="{28A0092B-C50C-407E-A947-70E740481C1C}">
                <a14:useLocalDpi xmlns:a14="http://schemas.microsoft.com/office/drawing/2010/main" val="0"/>
              </a:ext>
            </a:extLst>
          </a:blip>
          <a:srcRect t="21728" b="22913"/>
          <a:stretch/>
        </p:blipFill>
        <p:spPr bwMode="auto">
          <a:xfrm>
            <a:off x="25120671" y="2249429"/>
            <a:ext cx="5796070" cy="149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01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4490-946E-4BF3-A21F-F48F24DF3EE8}"/>
              </a:ext>
            </a:extLst>
          </p:cNvPr>
          <p:cNvSpPr>
            <a:spLocks noGrp="1"/>
          </p:cNvSpPr>
          <p:nvPr>
            <p:ph type="title"/>
          </p:nvPr>
        </p:nvSpPr>
        <p:spPr/>
        <p:txBody>
          <a:bodyPr>
            <a:normAutofit/>
          </a:bodyPr>
          <a:lstStyle/>
          <a:p>
            <a:r>
              <a:rPr lang="en-US" dirty="0"/>
              <a:t>Inventory Analysis – Exercise (cont’d)</a:t>
            </a:r>
          </a:p>
        </p:txBody>
      </p:sp>
      <p:sp>
        <p:nvSpPr>
          <p:cNvPr id="3" name="Content Placeholder 2">
            <a:extLst>
              <a:ext uri="{FF2B5EF4-FFF2-40B4-BE49-F238E27FC236}">
                <a16:creationId xmlns:a16="http://schemas.microsoft.com/office/drawing/2014/main" id="{36D75A8A-447D-4A83-BC89-92B8CDE1DE53}"/>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0626D240-5CE2-4C9E-8BCE-4937CB1BC5B0}"/>
              </a:ext>
            </a:extLst>
          </p:cNvPr>
          <p:cNvPicPr>
            <a:picLocks noChangeAspect="1"/>
          </p:cNvPicPr>
          <p:nvPr/>
        </p:nvPicPr>
        <p:blipFill>
          <a:blip r:embed="rId2"/>
          <a:stretch>
            <a:fillRect/>
          </a:stretch>
        </p:blipFill>
        <p:spPr>
          <a:xfrm>
            <a:off x="990600" y="2330378"/>
            <a:ext cx="22301200" cy="5492473"/>
          </a:xfrm>
          <a:prstGeom prst="rect">
            <a:avLst/>
          </a:prstGeom>
        </p:spPr>
      </p:pic>
      <p:sp>
        <p:nvSpPr>
          <p:cNvPr id="6" name="Rectangle 5">
            <a:extLst>
              <a:ext uri="{FF2B5EF4-FFF2-40B4-BE49-F238E27FC236}">
                <a16:creationId xmlns:a16="http://schemas.microsoft.com/office/drawing/2014/main" id="{D6C07B2A-6181-4CCA-A246-2A7A2195F4BE}"/>
              </a:ext>
            </a:extLst>
          </p:cNvPr>
          <p:cNvSpPr/>
          <p:nvPr/>
        </p:nvSpPr>
        <p:spPr>
          <a:xfrm>
            <a:off x="5907505" y="4475747"/>
            <a:ext cx="17241253" cy="3347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B77742AC-B798-4CFB-BE44-0940F843A9B0}"/>
              </a:ext>
            </a:extLst>
          </p:cNvPr>
          <p:cNvSpPr>
            <a:spLocks noGrp="1"/>
          </p:cNvSpPr>
          <p:nvPr>
            <p:ph type="ftr" sz="quarter" idx="11"/>
          </p:nvPr>
        </p:nvSpPr>
        <p:spPr/>
        <p:txBody>
          <a:bodyPr/>
          <a:lstStyle/>
          <a:p>
            <a:r>
              <a:rPr lang="en-US" dirty="0"/>
              <a:t>Ch6 Inventories | ACT2111 Introductory Financial Accounting (2023)</a:t>
            </a:r>
          </a:p>
        </p:txBody>
      </p:sp>
      <p:sp>
        <p:nvSpPr>
          <p:cNvPr id="8" name="Slide Number Placeholder 7">
            <a:extLst>
              <a:ext uri="{FF2B5EF4-FFF2-40B4-BE49-F238E27FC236}">
                <a16:creationId xmlns:a16="http://schemas.microsoft.com/office/drawing/2014/main" id="{136ECA73-70B8-4363-8B5F-0D8E1EA09147}"/>
              </a:ext>
            </a:extLst>
          </p:cNvPr>
          <p:cNvSpPr>
            <a:spLocks noGrp="1"/>
          </p:cNvSpPr>
          <p:nvPr>
            <p:ph type="sldNum" sz="quarter" idx="12"/>
          </p:nvPr>
        </p:nvSpPr>
        <p:spPr/>
        <p:txBody>
          <a:bodyPr/>
          <a:lstStyle/>
          <a:p>
            <a:fld id="{EBE3AD81-3AD4-9C46-856E-C08CF1183C60}" type="slidenum">
              <a:rPr lang="en-US" smtClean="0"/>
              <a:pPr/>
              <a:t>40</a:t>
            </a:fld>
            <a:endParaRPr lang="en-US" dirty="0"/>
          </a:p>
        </p:txBody>
      </p:sp>
    </p:spTree>
    <p:extLst>
      <p:ext uri="{BB962C8B-B14F-4D97-AF65-F5344CB8AC3E}">
        <p14:creationId xmlns:p14="http://schemas.microsoft.com/office/powerpoint/2010/main" val="174643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1E4A-5574-4FAD-AD2F-EC91055AD6B0}"/>
              </a:ext>
            </a:extLst>
          </p:cNvPr>
          <p:cNvSpPr>
            <a:spLocks noGrp="1"/>
          </p:cNvSpPr>
          <p:nvPr>
            <p:ph type="title"/>
          </p:nvPr>
        </p:nvSpPr>
        <p:spPr/>
        <p:txBody>
          <a:bodyPr>
            <a:noAutofit/>
          </a:bodyPr>
          <a:lstStyle/>
          <a:p>
            <a:r>
              <a:rPr lang="en-US" altLang="zh-CN" sz="6000" dirty="0"/>
              <a:t>Appendix:</a:t>
            </a:r>
            <a:r>
              <a:rPr lang="zh-CN" altLang="en-US" sz="6000" dirty="0"/>
              <a:t> </a:t>
            </a:r>
            <a:r>
              <a:rPr lang="en-US" altLang="zh-CN" sz="6000" dirty="0"/>
              <a:t>Recording </a:t>
            </a:r>
            <a:r>
              <a:rPr lang="en-US" altLang="zh-CN" sz="6000" dirty="0">
                <a:solidFill>
                  <a:schemeClr val="accent2"/>
                </a:solidFill>
              </a:rPr>
              <a:t>Purchases</a:t>
            </a:r>
            <a:r>
              <a:rPr lang="en-US" altLang="zh-CN" sz="6000" dirty="0"/>
              <a:t> Under a Periodic System</a:t>
            </a:r>
            <a:endParaRPr lang="en-US" sz="6000" dirty="0"/>
          </a:p>
        </p:txBody>
      </p:sp>
      <p:sp>
        <p:nvSpPr>
          <p:cNvPr id="3" name="Content Placeholder 2">
            <a:extLst>
              <a:ext uri="{FF2B5EF4-FFF2-40B4-BE49-F238E27FC236}">
                <a16:creationId xmlns:a16="http://schemas.microsoft.com/office/drawing/2014/main" id="{1565E672-88F4-4D93-AD89-CB0F894D95F9}"/>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A8EEC67B-F7AE-4C73-B3E8-65334CD64F57}"/>
              </a:ext>
            </a:extLst>
          </p:cNvPr>
          <p:cNvPicPr>
            <a:picLocks noChangeAspect="1"/>
          </p:cNvPicPr>
          <p:nvPr/>
        </p:nvPicPr>
        <p:blipFill>
          <a:blip r:embed="rId3"/>
          <a:stretch>
            <a:fillRect/>
          </a:stretch>
        </p:blipFill>
        <p:spPr>
          <a:xfrm>
            <a:off x="990600" y="2057402"/>
            <a:ext cx="22396450" cy="7629884"/>
          </a:xfrm>
          <a:prstGeom prst="rect">
            <a:avLst/>
          </a:prstGeom>
        </p:spPr>
      </p:pic>
      <p:sp>
        <p:nvSpPr>
          <p:cNvPr id="7" name="Rectangle: Rounded Corners 6">
            <a:extLst>
              <a:ext uri="{FF2B5EF4-FFF2-40B4-BE49-F238E27FC236}">
                <a16:creationId xmlns:a16="http://schemas.microsoft.com/office/drawing/2014/main" id="{051BAB47-8F83-464F-AC37-DE27984DE67B}"/>
              </a:ext>
            </a:extLst>
          </p:cNvPr>
          <p:cNvSpPr/>
          <p:nvPr/>
        </p:nvSpPr>
        <p:spPr>
          <a:xfrm>
            <a:off x="6659461" y="9999176"/>
            <a:ext cx="8287079" cy="2772889"/>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000" dirty="0">
              <a:solidFill>
                <a:schemeClr val="tx2"/>
              </a:solidFill>
            </a:endParaRPr>
          </a:p>
        </p:txBody>
      </p:sp>
      <p:sp>
        <p:nvSpPr>
          <p:cNvPr id="9" name="Rectangle: Rounded Corners 8">
            <a:extLst>
              <a:ext uri="{FF2B5EF4-FFF2-40B4-BE49-F238E27FC236}">
                <a16:creationId xmlns:a16="http://schemas.microsoft.com/office/drawing/2014/main" id="{92C6ACFD-4E2C-44FD-A47D-F80302101DE1}"/>
              </a:ext>
            </a:extLst>
          </p:cNvPr>
          <p:cNvSpPr/>
          <p:nvPr/>
        </p:nvSpPr>
        <p:spPr>
          <a:xfrm>
            <a:off x="6429829" y="9763614"/>
            <a:ext cx="8287079" cy="2772889"/>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000" b="1" dirty="0">
                <a:solidFill>
                  <a:srgbClr val="0070C0"/>
                </a:solidFill>
              </a:rPr>
              <a:t>Perpetual system </a:t>
            </a:r>
            <a:r>
              <a:rPr lang="en-US" altLang="zh-CN" sz="4000" dirty="0">
                <a:solidFill>
                  <a:schemeClr val="tx2"/>
                </a:solidFill>
              </a:rPr>
              <a:t>directly adjusts the Inventory account for any transaction that affects inventory (such as freight costs, returns, and discounts)</a:t>
            </a:r>
          </a:p>
        </p:txBody>
      </p:sp>
      <p:sp>
        <p:nvSpPr>
          <p:cNvPr id="10" name="Rectangle: Rounded Corners 9">
            <a:extLst>
              <a:ext uri="{FF2B5EF4-FFF2-40B4-BE49-F238E27FC236}">
                <a16:creationId xmlns:a16="http://schemas.microsoft.com/office/drawing/2014/main" id="{E3E3577C-8E1A-42DD-9644-1202086DBD26}"/>
              </a:ext>
            </a:extLst>
          </p:cNvPr>
          <p:cNvSpPr/>
          <p:nvPr/>
        </p:nvSpPr>
        <p:spPr>
          <a:xfrm>
            <a:off x="15390712" y="9999176"/>
            <a:ext cx="8287079" cy="2772889"/>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000" dirty="0">
              <a:solidFill>
                <a:schemeClr val="tx2"/>
              </a:solidFill>
            </a:endParaRPr>
          </a:p>
        </p:txBody>
      </p:sp>
      <p:sp>
        <p:nvSpPr>
          <p:cNvPr id="11" name="Rectangle: Rounded Corners 10">
            <a:extLst>
              <a:ext uri="{FF2B5EF4-FFF2-40B4-BE49-F238E27FC236}">
                <a16:creationId xmlns:a16="http://schemas.microsoft.com/office/drawing/2014/main" id="{DDB77254-D016-46F3-8213-D8EEF25C3B1D}"/>
              </a:ext>
            </a:extLst>
          </p:cNvPr>
          <p:cNvSpPr/>
          <p:nvPr/>
        </p:nvSpPr>
        <p:spPr>
          <a:xfrm>
            <a:off x="15161080" y="9763614"/>
            <a:ext cx="8287079" cy="2772889"/>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000" b="1" dirty="0">
                <a:solidFill>
                  <a:srgbClr val="C00000"/>
                </a:solidFill>
              </a:rPr>
              <a:t>Periodic system </a:t>
            </a:r>
            <a:r>
              <a:rPr lang="en-US" altLang="zh-CN" sz="4000" dirty="0">
                <a:solidFill>
                  <a:schemeClr val="tx2"/>
                </a:solidFill>
              </a:rPr>
              <a:t>does not do this. Instead, it creates different accounts for purchases, freight costs, returns, and discounts.</a:t>
            </a:r>
          </a:p>
        </p:txBody>
      </p:sp>
      <p:sp>
        <p:nvSpPr>
          <p:cNvPr id="14" name="Footer Placeholder 13">
            <a:extLst>
              <a:ext uri="{FF2B5EF4-FFF2-40B4-BE49-F238E27FC236}">
                <a16:creationId xmlns:a16="http://schemas.microsoft.com/office/drawing/2014/main" id="{1D94AABC-CD7D-4D61-8BB2-A417FDA44A3C}"/>
              </a:ext>
            </a:extLst>
          </p:cNvPr>
          <p:cNvSpPr>
            <a:spLocks noGrp="1"/>
          </p:cNvSpPr>
          <p:nvPr>
            <p:ph type="ftr" sz="quarter" idx="11"/>
          </p:nvPr>
        </p:nvSpPr>
        <p:spPr/>
        <p:txBody>
          <a:bodyPr/>
          <a:lstStyle/>
          <a:p>
            <a:r>
              <a:rPr lang="en-US" dirty="0"/>
              <a:t>Ch6 Inventories | ACT2111 Introductory Financial Accounting (2023)</a:t>
            </a:r>
          </a:p>
        </p:txBody>
      </p:sp>
      <p:sp>
        <p:nvSpPr>
          <p:cNvPr id="15" name="Slide Number Placeholder 14">
            <a:extLst>
              <a:ext uri="{FF2B5EF4-FFF2-40B4-BE49-F238E27FC236}">
                <a16:creationId xmlns:a16="http://schemas.microsoft.com/office/drawing/2014/main" id="{61A9C68E-CC8B-4F0E-8208-77C0FE57C632}"/>
              </a:ext>
            </a:extLst>
          </p:cNvPr>
          <p:cNvSpPr>
            <a:spLocks noGrp="1"/>
          </p:cNvSpPr>
          <p:nvPr>
            <p:ph type="sldNum" sz="quarter" idx="12"/>
          </p:nvPr>
        </p:nvSpPr>
        <p:spPr/>
        <p:txBody>
          <a:bodyPr/>
          <a:lstStyle/>
          <a:p>
            <a:fld id="{EBE3AD81-3AD4-9C46-856E-C08CF1183C60}" type="slidenum">
              <a:rPr lang="en-US" smtClean="0"/>
              <a:pPr/>
              <a:t>41</a:t>
            </a:fld>
            <a:endParaRPr lang="en-US" dirty="0"/>
          </a:p>
        </p:txBody>
      </p:sp>
    </p:spTree>
    <p:extLst>
      <p:ext uri="{BB962C8B-B14F-4D97-AF65-F5344CB8AC3E}">
        <p14:creationId xmlns:p14="http://schemas.microsoft.com/office/powerpoint/2010/main" val="335640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1E4A-5574-4FAD-AD2F-EC91055AD6B0}"/>
              </a:ext>
            </a:extLst>
          </p:cNvPr>
          <p:cNvSpPr>
            <a:spLocks noGrp="1"/>
          </p:cNvSpPr>
          <p:nvPr>
            <p:ph type="title"/>
          </p:nvPr>
        </p:nvSpPr>
        <p:spPr/>
        <p:txBody>
          <a:bodyPr>
            <a:normAutofit/>
          </a:bodyPr>
          <a:lstStyle/>
          <a:p>
            <a:r>
              <a:rPr lang="en-US" altLang="zh-CN" sz="7200" dirty="0"/>
              <a:t>Appendix:</a:t>
            </a:r>
            <a:r>
              <a:rPr lang="zh-CN" altLang="en-US" sz="7200" dirty="0"/>
              <a:t> </a:t>
            </a:r>
            <a:r>
              <a:rPr lang="en-US" altLang="zh-CN" sz="7200" dirty="0"/>
              <a:t>Recording</a:t>
            </a:r>
            <a:r>
              <a:rPr lang="en-US" altLang="zh-CN" sz="7200" dirty="0">
                <a:solidFill>
                  <a:srgbClr val="F89387"/>
                </a:solidFill>
              </a:rPr>
              <a:t> Sales </a:t>
            </a:r>
            <a:r>
              <a:rPr lang="en-US" altLang="zh-CN" sz="7200" dirty="0"/>
              <a:t>Under a Periodic System</a:t>
            </a:r>
            <a:endParaRPr lang="en-US" dirty="0"/>
          </a:p>
        </p:txBody>
      </p:sp>
      <p:sp>
        <p:nvSpPr>
          <p:cNvPr id="3" name="Content Placeholder 2">
            <a:extLst>
              <a:ext uri="{FF2B5EF4-FFF2-40B4-BE49-F238E27FC236}">
                <a16:creationId xmlns:a16="http://schemas.microsoft.com/office/drawing/2014/main" id="{1565E672-88F4-4D93-AD89-CB0F894D95F9}"/>
              </a:ext>
            </a:extLst>
          </p:cNvPr>
          <p:cNvSpPr>
            <a:spLocks noGrp="1"/>
          </p:cNvSpPr>
          <p:nvPr>
            <p:ph sz="quarter" idx="13"/>
          </p:nvPr>
        </p:nvSpPr>
        <p:spPr/>
        <p:txBody>
          <a:bodyPr/>
          <a:lstStyle/>
          <a:p>
            <a:endParaRPr lang="en-US" dirty="0"/>
          </a:p>
        </p:txBody>
      </p:sp>
      <p:pic>
        <p:nvPicPr>
          <p:cNvPr id="6" name="Picture 5">
            <a:extLst>
              <a:ext uri="{FF2B5EF4-FFF2-40B4-BE49-F238E27FC236}">
                <a16:creationId xmlns:a16="http://schemas.microsoft.com/office/drawing/2014/main" id="{92763B5D-B113-4F0E-8F00-47C06BD1720A}"/>
              </a:ext>
            </a:extLst>
          </p:cNvPr>
          <p:cNvPicPr>
            <a:picLocks noChangeAspect="1"/>
          </p:cNvPicPr>
          <p:nvPr/>
        </p:nvPicPr>
        <p:blipFill>
          <a:blip r:embed="rId3"/>
          <a:stretch>
            <a:fillRect/>
          </a:stretch>
        </p:blipFill>
        <p:spPr>
          <a:xfrm>
            <a:off x="765562" y="2330379"/>
            <a:ext cx="22853717" cy="8787564"/>
          </a:xfrm>
          <a:prstGeom prst="rect">
            <a:avLst/>
          </a:prstGeom>
        </p:spPr>
      </p:pic>
      <p:sp>
        <p:nvSpPr>
          <p:cNvPr id="8" name="Rectangle: Rounded Corners 7">
            <a:extLst>
              <a:ext uri="{FF2B5EF4-FFF2-40B4-BE49-F238E27FC236}">
                <a16:creationId xmlns:a16="http://schemas.microsoft.com/office/drawing/2014/main" id="{4F656D7F-8042-4611-93E4-F737EE89DB30}"/>
              </a:ext>
            </a:extLst>
          </p:cNvPr>
          <p:cNvSpPr/>
          <p:nvPr/>
        </p:nvSpPr>
        <p:spPr>
          <a:xfrm>
            <a:off x="4061403" y="11353506"/>
            <a:ext cx="19836432" cy="1386444"/>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sz="4000" dirty="0">
              <a:solidFill>
                <a:sysClr val="windowText" lastClr="000000"/>
              </a:solidFill>
            </a:endParaRPr>
          </a:p>
        </p:txBody>
      </p:sp>
      <p:sp>
        <p:nvSpPr>
          <p:cNvPr id="14" name="Rectangle: Rounded Corners 13">
            <a:extLst>
              <a:ext uri="{FF2B5EF4-FFF2-40B4-BE49-F238E27FC236}">
                <a16:creationId xmlns:a16="http://schemas.microsoft.com/office/drawing/2014/main" id="{4C9F5BB8-112E-4CB6-9293-A2C37D00DB31}"/>
              </a:ext>
            </a:extLst>
          </p:cNvPr>
          <p:cNvSpPr/>
          <p:nvPr/>
        </p:nvSpPr>
        <p:spPr>
          <a:xfrm>
            <a:off x="3831771" y="11117944"/>
            <a:ext cx="19836432" cy="1386444"/>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sz="4000" dirty="0">
                <a:solidFill>
                  <a:sysClr val="windowText" lastClr="000000"/>
                </a:solidFill>
              </a:rPr>
              <a:t>Under a </a:t>
            </a:r>
            <a:r>
              <a:rPr lang="en-US" altLang="zh-CN" sz="4000" b="1" dirty="0">
                <a:solidFill>
                  <a:srgbClr val="C00000"/>
                </a:solidFill>
              </a:rPr>
              <a:t>periodic system</a:t>
            </a:r>
            <a:r>
              <a:rPr lang="en-US" altLang="zh-CN" sz="4000" dirty="0">
                <a:solidFill>
                  <a:sysClr val="windowText" lastClr="000000"/>
                </a:solidFill>
              </a:rPr>
              <a:t>, companies do not attempt on the date of sale to record the cost of the merchandise sold. Instead, they take a physical inventory count at the end of the period</a:t>
            </a:r>
          </a:p>
        </p:txBody>
      </p:sp>
      <p:sp>
        <p:nvSpPr>
          <p:cNvPr id="15" name="Footer Placeholder 14">
            <a:extLst>
              <a:ext uri="{FF2B5EF4-FFF2-40B4-BE49-F238E27FC236}">
                <a16:creationId xmlns:a16="http://schemas.microsoft.com/office/drawing/2014/main" id="{D229B3A2-A47F-474D-9EC3-3E1E3DFB9547}"/>
              </a:ext>
            </a:extLst>
          </p:cNvPr>
          <p:cNvSpPr>
            <a:spLocks noGrp="1"/>
          </p:cNvSpPr>
          <p:nvPr>
            <p:ph type="ftr" sz="quarter" idx="11"/>
          </p:nvPr>
        </p:nvSpPr>
        <p:spPr/>
        <p:txBody>
          <a:bodyPr/>
          <a:lstStyle/>
          <a:p>
            <a:r>
              <a:rPr lang="en-US" dirty="0"/>
              <a:t>Ch6 Inventories | ACT2111 Introductory Financial Accounting (2023)</a:t>
            </a:r>
          </a:p>
        </p:txBody>
      </p:sp>
      <p:sp>
        <p:nvSpPr>
          <p:cNvPr id="16" name="Slide Number Placeholder 15">
            <a:extLst>
              <a:ext uri="{FF2B5EF4-FFF2-40B4-BE49-F238E27FC236}">
                <a16:creationId xmlns:a16="http://schemas.microsoft.com/office/drawing/2014/main" id="{C091BBA3-AB2F-4570-AF76-723B195AC864}"/>
              </a:ext>
            </a:extLst>
          </p:cNvPr>
          <p:cNvSpPr>
            <a:spLocks noGrp="1"/>
          </p:cNvSpPr>
          <p:nvPr>
            <p:ph type="sldNum" sz="quarter" idx="12"/>
          </p:nvPr>
        </p:nvSpPr>
        <p:spPr/>
        <p:txBody>
          <a:bodyPr/>
          <a:lstStyle/>
          <a:p>
            <a:fld id="{EBE3AD81-3AD4-9C46-856E-C08CF1183C60}" type="slidenum">
              <a:rPr lang="en-US" smtClean="0"/>
              <a:pPr/>
              <a:t>42</a:t>
            </a:fld>
            <a:endParaRPr lang="en-US" dirty="0"/>
          </a:p>
        </p:txBody>
      </p:sp>
    </p:spTree>
    <p:extLst>
      <p:ext uri="{BB962C8B-B14F-4D97-AF65-F5344CB8AC3E}">
        <p14:creationId xmlns:p14="http://schemas.microsoft.com/office/powerpoint/2010/main" val="2143495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F08B-B646-415C-A644-6FE573912944}"/>
              </a:ext>
            </a:extLst>
          </p:cNvPr>
          <p:cNvSpPr>
            <a:spLocks noGrp="1"/>
          </p:cNvSpPr>
          <p:nvPr>
            <p:ph type="title"/>
          </p:nvPr>
        </p:nvSpPr>
        <p:spPr/>
        <p:txBody>
          <a:bodyPr>
            <a:noAutofit/>
          </a:bodyPr>
          <a:lstStyle/>
          <a:p>
            <a:r>
              <a:rPr lang="en-US" altLang="zh-CN" sz="6000" dirty="0"/>
              <a:t>Appendix:</a:t>
            </a:r>
            <a:r>
              <a:rPr lang="zh-CN" altLang="en-US" sz="6000" dirty="0"/>
              <a:t> </a:t>
            </a:r>
            <a:r>
              <a:rPr lang="en-US" altLang="zh-CN" sz="6000" dirty="0"/>
              <a:t>Determining COGS Under a Periodic System</a:t>
            </a:r>
            <a:endParaRPr lang="en-US" sz="6000" dirty="0"/>
          </a:p>
        </p:txBody>
      </p:sp>
      <p:sp>
        <p:nvSpPr>
          <p:cNvPr id="3" name="Content Placeholder 2">
            <a:extLst>
              <a:ext uri="{FF2B5EF4-FFF2-40B4-BE49-F238E27FC236}">
                <a16:creationId xmlns:a16="http://schemas.microsoft.com/office/drawing/2014/main" id="{DC611FBC-80E1-4F45-B84E-ABC4DA41F5C2}"/>
              </a:ext>
            </a:extLst>
          </p:cNvPr>
          <p:cNvSpPr>
            <a:spLocks noGrp="1"/>
          </p:cNvSpPr>
          <p:nvPr>
            <p:ph sz="quarter" idx="13"/>
          </p:nvPr>
        </p:nvSpPr>
        <p:spPr/>
        <p:txBody>
          <a:bodyPr/>
          <a:lstStyle/>
          <a:p>
            <a:r>
              <a:rPr lang="en-US" dirty="0"/>
              <a:t>A company using a periodic system does not determine cost of goods sold until </a:t>
            </a:r>
            <a:r>
              <a:rPr lang="en-US" b="1" dirty="0"/>
              <a:t>the end of the period</a:t>
            </a:r>
          </a:p>
        </p:txBody>
      </p:sp>
      <p:pic>
        <p:nvPicPr>
          <p:cNvPr id="5" name="Picture 4">
            <a:extLst>
              <a:ext uri="{FF2B5EF4-FFF2-40B4-BE49-F238E27FC236}">
                <a16:creationId xmlns:a16="http://schemas.microsoft.com/office/drawing/2014/main" id="{0FBD02F8-DBBF-4405-8238-66932850E256}"/>
              </a:ext>
            </a:extLst>
          </p:cNvPr>
          <p:cNvPicPr>
            <a:picLocks noChangeAspect="1"/>
          </p:cNvPicPr>
          <p:nvPr/>
        </p:nvPicPr>
        <p:blipFill>
          <a:blip r:embed="rId2"/>
          <a:stretch>
            <a:fillRect/>
          </a:stretch>
        </p:blipFill>
        <p:spPr>
          <a:xfrm>
            <a:off x="1834757" y="4177222"/>
            <a:ext cx="15195498" cy="8186230"/>
          </a:xfrm>
          <a:prstGeom prst="rect">
            <a:avLst/>
          </a:prstGeom>
        </p:spPr>
      </p:pic>
      <p:pic>
        <p:nvPicPr>
          <p:cNvPr id="7" name="Picture 6">
            <a:extLst>
              <a:ext uri="{FF2B5EF4-FFF2-40B4-BE49-F238E27FC236}">
                <a16:creationId xmlns:a16="http://schemas.microsoft.com/office/drawing/2014/main" id="{15C2E523-F578-4948-9E20-A3D940B942BE}"/>
              </a:ext>
            </a:extLst>
          </p:cNvPr>
          <p:cNvPicPr>
            <a:picLocks noChangeAspect="1"/>
          </p:cNvPicPr>
          <p:nvPr/>
        </p:nvPicPr>
        <p:blipFill>
          <a:blip r:embed="rId3"/>
          <a:stretch>
            <a:fillRect/>
          </a:stretch>
        </p:blipFill>
        <p:spPr>
          <a:xfrm>
            <a:off x="17318510" y="9322424"/>
            <a:ext cx="5685034" cy="2705669"/>
          </a:xfrm>
          <a:prstGeom prst="rect">
            <a:avLst/>
          </a:prstGeom>
        </p:spPr>
      </p:pic>
      <p:sp>
        <p:nvSpPr>
          <p:cNvPr id="8" name="Footer Placeholder 7">
            <a:extLst>
              <a:ext uri="{FF2B5EF4-FFF2-40B4-BE49-F238E27FC236}">
                <a16:creationId xmlns:a16="http://schemas.microsoft.com/office/drawing/2014/main" id="{C1953B8F-B694-4CC6-8008-EAFAF9929036}"/>
              </a:ext>
            </a:extLst>
          </p:cNvPr>
          <p:cNvSpPr>
            <a:spLocks noGrp="1"/>
          </p:cNvSpPr>
          <p:nvPr>
            <p:ph type="ftr" sz="quarter" idx="11"/>
          </p:nvPr>
        </p:nvSpPr>
        <p:spPr/>
        <p:txBody>
          <a:bodyPr/>
          <a:lstStyle/>
          <a:p>
            <a:r>
              <a:rPr lang="en-US" dirty="0"/>
              <a:t>Ch6 Inventories | ACT2111 Introductory Financial Accounting (2023)</a:t>
            </a:r>
          </a:p>
        </p:txBody>
      </p:sp>
      <p:sp>
        <p:nvSpPr>
          <p:cNvPr id="9" name="Slide Number Placeholder 8">
            <a:extLst>
              <a:ext uri="{FF2B5EF4-FFF2-40B4-BE49-F238E27FC236}">
                <a16:creationId xmlns:a16="http://schemas.microsoft.com/office/drawing/2014/main" id="{49949CB1-F46B-4B77-BAFB-0D59504200DC}"/>
              </a:ext>
            </a:extLst>
          </p:cNvPr>
          <p:cNvSpPr>
            <a:spLocks noGrp="1"/>
          </p:cNvSpPr>
          <p:nvPr>
            <p:ph type="sldNum" sz="quarter" idx="12"/>
          </p:nvPr>
        </p:nvSpPr>
        <p:spPr/>
        <p:txBody>
          <a:bodyPr/>
          <a:lstStyle/>
          <a:p>
            <a:fld id="{EBE3AD81-3AD4-9C46-856E-C08CF1183C60}" type="slidenum">
              <a:rPr lang="en-US" smtClean="0"/>
              <a:pPr/>
              <a:t>43</a:t>
            </a:fld>
            <a:endParaRPr lang="en-US" dirty="0"/>
          </a:p>
        </p:txBody>
      </p:sp>
    </p:spTree>
    <p:extLst>
      <p:ext uri="{BB962C8B-B14F-4D97-AF65-F5344CB8AC3E}">
        <p14:creationId xmlns:p14="http://schemas.microsoft.com/office/powerpoint/2010/main" val="869526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F630649D-971E-43D4-9128-5F01674FD3CF}"/>
              </a:ext>
            </a:extLst>
          </p:cNvPr>
          <p:cNvSpPr>
            <a:spLocks noGrp="1"/>
          </p:cNvSpPr>
          <p:nvPr>
            <p:ph sz="quarter" idx="13"/>
          </p:nvPr>
        </p:nvSpPr>
        <p:spPr>
          <a:xfrm>
            <a:off x="990601" y="2330379"/>
            <a:ext cx="11198224" cy="11385622"/>
          </a:xfrm>
        </p:spPr>
        <p:txBody>
          <a:bodyPr>
            <a:noAutofit/>
          </a:bodyPr>
          <a:lstStyle/>
          <a:p>
            <a:r>
              <a:rPr lang="en-US" sz="4400" dirty="0"/>
              <a:t>Inventory (</a:t>
            </a:r>
            <a:r>
              <a:rPr lang="zh-CN" altLang="en-US" sz="4400" dirty="0"/>
              <a:t>存货</a:t>
            </a:r>
            <a:r>
              <a:rPr lang="en-US" altLang="zh-CN" sz="4400" dirty="0"/>
              <a:t>)</a:t>
            </a:r>
          </a:p>
          <a:p>
            <a:r>
              <a:rPr lang="en-US" sz="4400" dirty="0"/>
              <a:t>Cost of goods sold (</a:t>
            </a:r>
            <a:r>
              <a:rPr lang="zh-CN" altLang="en-US" sz="4400" dirty="0"/>
              <a:t>销货成本</a:t>
            </a:r>
            <a:r>
              <a:rPr lang="en-US" altLang="zh-CN" sz="4400" dirty="0"/>
              <a:t>)</a:t>
            </a:r>
          </a:p>
          <a:p>
            <a:r>
              <a:rPr lang="en-US" sz="4400" dirty="0"/>
              <a:t>Raw </a:t>
            </a:r>
            <a:r>
              <a:rPr lang="en-US" altLang="zh-CN" sz="4400" dirty="0"/>
              <a:t>m</a:t>
            </a:r>
            <a:r>
              <a:rPr lang="en-US" sz="4400" dirty="0"/>
              <a:t>aterials (</a:t>
            </a:r>
            <a:r>
              <a:rPr lang="zh-CN" altLang="en-US" sz="4400" dirty="0"/>
              <a:t>原材料</a:t>
            </a:r>
            <a:r>
              <a:rPr lang="en-US" altLang="zh-CN" sz="4400" dirty="0"/>
              <a:t>)</a:t>
            </a:r>
          </a:p>
          <a:p>
            <a:r>
              <a:rPr lang="en-US" sz="4400" dirty="0"/>
              <a:t>Work in process (</a:t>
            </a:r>
            <a:r>
              <a:rPr lang="zh-CN" altLang="en-US" sz="4400" dirty="0"/>
              <a:t>在制品</a:t>
            </a:r>
            <a:r>
              <a:rPr lang="en-US" altLang="zh-CN" sz="4400" dirty="0"/>
              <a:t>)</a:t>
            </a:r>
          </a:p>
          <a:p>
            <a:r>
              <a:rPr lang="en-US" sz="4400" dirty="0"/>
              <a:t>Finished goods (</a:t>
            </a:r>
            <a:r>
              <a:rPr lang="zh-CN" altLang="en-US" sz="4400" dirty="0"/>
              <a:t>制成品</a:t>
            </a:r>
            <a:r>
              <a:rPr lang="en-US" altLang="zh-CN" sz="4400" dirty="0"/>
              <a:t>)</a:t>
            </a:r>
          </a:p>
          <a:p>
            <a:r>
              <a:rPr lang="en-US" sz="4400" dirty="0"/>
              <a:t>Direct labor (</a:t>
            </a:r>
            <a:r>
              <a:rPr lang="zh-CN" altLang="en-US" sz="4400" dirty="0"/>
              <a:t>直接人工</a:t>
            </a:r>
            <a:r>
              <a:rPr lang="en-US" altLang="zh-CN" sz="4400" dirty="0"/>
              <a:t>)</a:t>
            </a:r>
          </a:p>
          <a:p>
            <a:r>
              <a:rPr lang="en-US" sz="4400" dirty="0"/>
              <a:t>Overhead (</a:t>
            </a:r>
            <a:r>
              <a:rPr lang="zh-CN" altLang="en-US" sz="4400" dirty="0"/>
              <a:t>间接费用</a:t>
            </a:r>
            <a:r>
              <a:rPr lang="en-US" altLang="zh-CN" sz="4400" dirty="0"/>
              <a:t>)</a:t>
            </a:r>
          </a:p>
          <a:p>
            <a:r>
              <a:rPr lang="en-US" altLang="zh-CN" sz="4400" dirty="0"/>
              <a:t>Legal title (</a:t>
            </a:r>
            <a:r>
              <a:rPr lang="zh-CN" altLang="en-US" sz="4400" dirty="0"/>
              <a:t>法定所有权</a:t>
            </a:r>
            <a:r>
              <a:rPr lang="en-US" altLang="zh-CN" sz="4400" dirty="0"/>
              <a:t>)</a:t>
            </a:r>
          </a:p>
          <a:p>
            <a:r>
              <a:rPr lang="en-US" altLang="zh-CN" sz="4400" dirty="0"/>
              <a:t>FOB shipping point (</a:t>
            </a:r>
            <a:r>
              <a:rPr lang="zh-CN" altLang="en-US" sz="4400" dirty="0"/>
              <a:t>寄发地交货</a:t>
            </a:r>
            <a:r>
              <a:rPr lang="en-US" altLang="zh-CN" sz="4400" dirty="0"/>
              <a:t>)</a:t>
            </a:r>
          </a:p>
          <a:p>
            <a:r>
              <a:rPr lang="en-US" altLang="zh-CN" sz="4400" dirty="0"/>
              <a:t>FOB destination (</a:t>
            </a:r>
            <a:r>
              <a:rPr lang="zh-CN" altLang="en-US" sz="4400" dirty="0"/>
              <a:t>目的地交货</a:t>
            </a:r>
            <a:r>
              <a:rPr lang="en-US" altLang="zh-CN" sz="4400" dirty="0"/>
              <a:t>)</a:t>
            </a:r>
          </a:p>
          <a:p>
            <a:r>
              <a:rPr lang="en-US" sz="4400" dirty="0"/>
              <a:t>Perpetual inventory system (</a:t>
            </a:r>
            <a:r>
              <a:rPr lang="zh-CN" altLang="en-US" sz="4400" dirty="0"/>
              <a:t>永续盘存制</a:t>
            </a:r>
            <a:r>
              <a:rPr lang="en-US" altLang="zh-CN" sz="4400" dirty="0"/>
              <a:t>)</a:t>
            </a:r>
          </a:p>
          <a:p>
            <a:r>
              <a:rPr lang="en-US" sz="4400" dirty="0"/>
              <a:t>Periodic inventory system (</a:t>
            </a:r>
            <a:r>
              <a:rPr lang="zh-CN" altLang="en-US" sz="4400" dirty="0"/>
              <a:t>定期盘存制</a:t>
            </a:r>
            <a:r>
              <a:rPr lang="en-US" altLang="zh-CN" sz="4400" dirty="0"/>
              <a:t>)</a:t>
            </a:r>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44</a:t>
            </a:fld>
            <a:endParaRPr lang="en-US" dirty="0"/>
          </a:p>
        </p:txBody>
      </p:sp>
      <p:sp>
        <p:nvSpPr>
          <p:cNvPr id="6" name="Content Placeholder 2">
            <a:extLst>
              <a:ext uri="{FF2B5EF4-FFF2-40B4-BE49-F238E27FC236}">
                <a16:creationId xmlns:a16="http://schemas.microsoft.com/office/drawing/2014/main" id="{0091C37E-CC76-415E-87E2-382DC662BF86}"/>
              </a:ext>
            </a:extLst>
          </p:cNvPr>
          <p:cNvSpPr txBox="1">
            <a:spLocks/>
          </p:cNvSpPr>
          <p:nvPr/>
        </p:nvSpPr>
        <p:spPr>
          <a:xfrm>
            <a:off x="12188824" y="2057402"/>
            <a:ext cx="11528425" cy="11279342"/>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altLang="zh-CN" sz="4400" dirty="0"/>
              <a:t>Consigned goods (</a:t>
            </a:r>
            <a:r>
              <a:rPr lang="zh-CN" altLang="en-US" sz="4400" dirty="0"/>
              <a:t>寄售货品</a:t>
            </a:r>
            <a:r>
              <a:rPr lang="en-US" altLang="zh-CN" sz="4400" dirty="0"/>
              <a:t>)</a:t>
            </a:r>
          </a:p>
          <a:p>
            <a:r>
              <a:rPr lang="en-US" sz="4400" dirty="0"/>
              <a:t>Specific identification (</a:t>
            </a:r>
            <a:r>
              <a:rPr lang="zh-CN" altLang="en-US" sz="4400" dirty="0"/>
              <a:t>个别计价法</a:t>
            </a:r>
            <a:r>
              <a:rPr lang="en-US" altLang="zh-CN" sz="4400" dirty="0"/>
              <a:t>)</a:t>
            </a:r>
          </a:p>
          <a:p>
            <a:r>
              <a:rPr lang="en-US" sz="4400" dirty="0"/>
              <a:t>First-in, first-out (FIFO) (</a:t>
            </a:r>
            <a:r>
              <a:rPr lang="zh-CN" altLang="en-US" sz="4400" dirty="0"/>
              <a:t>先进先出法</a:t>
            </a:r>
            <a:r>
              <a:rPr lang="en-US" altLang="zh-CN" sz="4400" dirty="0"/>
              <a:t>)</a:t>
            </a:r>
          </a:p>
          <a:p>
            <a:r>
              <a:rPr lang="en-US" sz="4400" dirty="0"/>
              <a:t>Last-in, first-out (LIFO) (</a:t>
            </a:r>
            <a:r>
              <a:rPr lang="zh-CN" altLang="en-US" sz="4400" dirty="0"/>
              <a:t>后进先出法</a:t>
            </a:r>
            <a:r>
              <a:rPr lang="en-US" altLang="zh-CN" sz="4400" dirty="0"/>
              <a:t>)</a:t>
            </a:r>
          </a:p>
          <a:p>
            <a:r>
              <a:rPr lang="en-US" sz="4400" dirty="0"/>
              <a:t>Average cost (</a:t>
            </a:r>
            <a:r>
              <a:rPr lang="zh-CN" altLang="en-US" sz="4400" dirty="0"/>
              <a:t>平均成本法</a:t>
            </a:r>
            <a:r>
              <a:rPr lang="en-US" altLang="zh-CN" sz="4400" dirty="0"/>
              <a:t>)</a:t>
            </a:r>
          </a:p>
          <a:p>
            <a:r>
              <a:rPr lang="en-US" altLang="zh-CN" sz="4400" dirty="0"/>
              <a:t>Weighted-average unit cost (</a:t>
            </a:r>
            <a:r>
              <a:rPr lang="zh-CN" altLang="en-US" sz="4400" dirty="0"/>
              <a:t>加权平均单位成本</a:t>
            </a:r>
            <a:r>
              <a:rPr lang="en-US" altLang="zh-CN" sz="4400" dirty="0"/>
              <a:t>)</a:t>
            </a:r>
          </a:p>
          <a:p>
            <a:r>
              <a:rPr lang="en-US" sz="4400" dirty="0"/>
              <a:t>Lower-of-cost-or-net realizable value (LCNRV) basis (</a:t>
            </a:r>
            <a:r>
              <a:rPr lang="zh-CN" altLang="en-US" sz="4400" dirty="0"/>
              <a:t>成本与可变现净值孰低</a:t>
            </a:r>
            <a:r>
              <a:rPr lang="en-US" altLang="zh-CN" sz="4400" dirty="0"/>
              <a:t>)</a:t>
            </a:r>
          </a:p>
          <a:p>
            <a:r>
              <a:rPr lang="en-US" sz="4400" dirty="0"/>
              <a:t>Net realizable value (</a:t>
            </a:r>
            <a:r>
              <a:rPr lang="zh-CN" altLang="en-US" sz="4400" dirty="0"/>
              <a:t>可变现净值</a:t>
            </a:r>
            <a:r>
              <a:rPr lang="en-US" altLang="zh-CN" sz="4400" dirty="0"/>
              <a:t>)</a:t>
            </a:r>
            <a:endParaRPr lang="en-US" sz="4400" dirty="0"/>
          </a:p>
          <a:p>
            <a:r>
              <a:rPr lang="en-US" altLang="zh-CN" sz="4400" dirty="0"/>
              <a:t>Prudence / Conservatism (</a:t>
            </a:r>
            <a:r>
              <a:rPr lang="zh-CN" altLang="en-US" sz="4400" dirty="0"/>
              <a:t>谨慎性原则</a:t>
            </a:r>
            <a:r>
              <a:rPr lang="en-US" altLang="zh-CN" sz="4400" dirty="0"/>
              <a:t>)</a:t>
            </a:r>
          </a:p>
          <a:p>
            <a:r>
              <a:rPr lang="en-US" sz="4400" dirty="0"/>
              <a:t>Inventory turnover (</a:t>
            </a:r>
            <a:r>
              <a:rPr lang="zh-CN" altLang="en-US" sz="4400" dirty="0"/>
              <a:t>存货周转率</a:t>
            </a:r>
            <a:r>
              <a:rPr lang="en-US" altLang="zh-CN" sz="4400" dirty="0"/>
              <a:t>)</a:t>
            </a:r>
          </a:p>
          <a:p>
            <a:r>
              <a:rPr lang="en-US" sz="4400" dirty="0"/>
              <a:t>Days in inventory (</a:t>
            </a:r>
            <a:r>
              <a:rPr lang="zh-CN" altLang="en-US" sz="4400" dirty="0"/>
              <a:t>存货周转天数</a:t>
            </a:r>
            <a:r>
              <a:rPr lang="en-US" altLang="zh-CN" sz="4400" dirty="0"/>
              <a:t>)</a:t>
            </a:r>
          </a:p>
        </p:txBody>
      </p:sp>
    </p:spTree>
    <p:extLst>
      <p:ext uri="{BB962C8B-B14F-4D97-AF65-F5344CB8AC3E}">
        <p14:creationId xmlns:p14="http://schemas.microsoft.com/office/powerpoint/2010/main" val="393390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B045-D8CF-4F2C-B4CA-1BCFBEF28C9C}"/>
              </a:ext>
            </a:extLst>
          </p:cNvPr>
          <p:cNvSpPr>
            <a:spLocks noGrp="1"/>
          </p:cNvSpPr>
          <p:nvPr>
            <p:ph type="title"/>
          </p:nvPr>
        </p:nvSpPr>
        <p:spPr/>
        <p:txBody>
          <a:bodyPr>
            <a:normAutofit/>
          </a:bodyPr>
          <a:lstStyle/>
          <a:p>
            <a:r>
              <a:rPr lang="en-US" dirty="0"/>
              <a:t>Inventory </a:t>
            </a:r>
            <a:r>
              <a:rPr lang="en-US"/>
              <a:t>as a </a:t>
            </a:r>
            <a:r>
              <a:rPr lang="en-US" dirty="0"/>
              <a:t>current asset</a:t>
            </a:r>
          </a:p>
        </p:txBody>
      </p:sp>
      <p:sp>
        <p:nvSpPr>
          <p:cNvPr id="3" name="Content Placeholder 2">
            <a:extLst>
              <a:ext uri="{FF2B5EF4-FFF2-40B4-BE49-F238E27FC236}">
                <a16:creationId xmlns:a16="http://schemas.microsoft.com/office/drawing/2014/main" id="{D875E35E-547D-4EFA-A237-8566F1402394}"/>
              </a:ext>
            </a:extLst>
          </p:cNvPr>
          <p:cNvSpPr>
            <a:spLocks noGrp="1"/>
          </p:cNvSpPr>
          <p:nvPr>
            <p:ph sz="quarter" idx="13"/>
          </p:nvPr>
        </p:nvSpPr>
        <p:spPr/>
        <p:txBody>
          <a:bodyPr/>
          <a:lstStyle/>
          <a:p>
            <a:r>
              <a:rPr lang="en-US" dirty="0"/>
              <a:t>Inventory is reported as a current asset because the company expects to convert it to cash in the near term</a:t>
            </a:r>
            <a:endParaRPr lang="en-US" b="1" dirty="0"/>
          </a:p>
          <a:p>
            <a:pPr lvl="1"/>
            <a:r>
              <a:rPr lang="en-US" b="1" dirty="0"/>
              <a:t>Manufacturing companies </a:t>
            </a:r>
            <a:r>
              <a:rPr lang="en-US" dirty="0"/>
              <a:t>manufacture the inventories they sell, rather than buying them in finished form from suppliers</a:t>
            </a:r>
          </a:p>
          <a:p>
            <a:pPr lvl="1"/>
            <a:r>
              <a:rPr lang="en-US" b="1" dirty="0"/>
              <a:t>Merchandising companies </a:t>
            </a:r>
            <a:r>
              <a:rPr lang="en-US" dirty="0"/>
              <a:t>purchase inventories that are primarily in finished form for resale to customers (classified as wholesalers or retailers)</a:t>
            </a:r>
          </a:p>
        </p:txBody>
      </p:sp>
      <p:pic>
        <p:nvPicPr>
          <p:cNvPr id="7" name="Picture 6">
            <a:extLst>
              <a:ext uri="{FF2B5EF4-FFF2-40B4-BE49-F238E27FC236}">
                <a16:creationId xmlns:a16="http://schemas.microsoft.com/office/drawing/2014/main" id="{E288CD8C-F644-4ADF-80E7-B76AEBC8591E}"/>
              </a:ext>
            </a:extLst>
          </p:cNvPr>
          <p:cNvPicPr>
            <a:picLocks noChangeAspect="1"/>
          </p:cNvPicPr>
          <p:nvPr/>
        </p:nvPicPr>
        <p:blipFill rotWithShape="1">
          <a:blip r:embed="rId3"/>
          <a:srcRect t="24085"/>
          <a:stretch/>
        </p:blipFill>
        <p:spPr>
          <a:xfrm>
            <a:off x="1964953" y="7186672"/>
            <a:ext cx="21538841" cy="5312471"/>
          </a:xfrm>
          <a:prstGeom prst="rect">
            <a:avLst/>
          </a:prstGeom>
        </p:spPr>
      </p:pic>
      <p:sp>
        <p:nvSpPr>
          <p:cNvPr id="4" name="Footer Placeholder 3">
            <a:extLst>
              <a:ext uri="{FF2B5EF4-FFF2-40B4-BE49-F238E27FC236}">
                <a16:creationId xmlns:a16="http://schemas.microsoft.com/office/drawing/2014/main" id="{E6F2A803-7D53-44B4-B0E2-5E8A5D6B89B5}"/>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0D9F2699-246D-45EA-B810-15E535F05B16}"/>
              </a:ext>
            </a:extLst>
          </p:cNvPr>
          <p:cNvSpPr>
            <a:spLocks noGrp="1"/>
          </p:cNvSpPr>
          <p:nvPr>
            <p:ph type="sldNum" sz="quarter" idx="12"/>
          </p:nvPr>
        </p:nvSpPr>
        <p:spPr/>
        <p:txBody>
          <a:bodyPr/>
          <a:lstStyle/>
          <a:p>
            <a:fld id="{EBE3AD81-3AD4-9C46-856E-C08CF1183C60}" type="slidenum">
              <a:rPr lang="en-US" smtClean="0"/>
              <a:pPr/>
              <a:t>5</a:t>
            </a:fld>
            <a:endParaRPr lang="en-US" dirty="0"/>
          </a:p>
        </p:txBody>
      </p:sp>
    </p:spTree>
    <p:extLst>
      <p:ext uri="{BB962C8B-B14F-4D97-AF65-F5344CB8AC3E}">
        <p14:creationId xmlns:p14="http://schemas.microsoft.com/office/powerpoint/2010/main" val="92298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DDC5BDD-1304-4BEA-A83B-1AC9ABB5E8D1}"/>
              </a:ext>
            </a:extLst>
          </p:cNvPr>
          <p:cNvSpPr/>
          <p:nvPr/>
        </p:nvSpPr>
        <p:spPr>
          <a:xfrm>
            <a:off x="990600" y="2514600"/>
            <a:ext cx="13030200" cy="8121316"/>
          </a:xfrm>
          <a:prstGeom prst="roundRect">
            <a:avLst>
              <a:gd name="adj" fmla="val 2157"/>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4400" b="1" dirty="0"/>
              <a:t>Manufacturing</a:t>
            </a:r>
          </a:p>
          <a:p>
            <a:pPr algn="r"/>
            <a:r>
              <a:rPr lang="en-US" sz="4400" b="1" dirty="0"/>
              <a:t>Companies</a:t>
            </a:r>
          </a:p>
        </p:txBody>
      </p:sp>
      <p:sp>
        <p:nvSpPr>
          <p:cNvPr id="28" name="Speech Bubble: Rectangle with Corners Rounded 27">
            <a:extLst>
              <a:ext uri="{FF2B5EF4-FFF2-40B4-BE49-F238E27FC236}">
                <a16:creationId xmlns:a16="http://schemas.microsoft.com/office/drawing/2014/main" id="{CAB51D8D-2A07-479F-AA61-7A70CD9554A6}"/>
              </a:ext>
            </a:extLst>
          </p:cNvPr>
          <p:cNvSpPr/>
          <p:nvPr/>
        </p:nvSpPr>
        <p:spPr>
          <a:xfrm>
            <a:off x="5810227" y="2718828"/>
            <a:ext cx="3906688" cy="3109523"/>
          </a:xfrm>
          <a:prstGeom prst="wedgeRoundRectCallout">
            <a:avLst>
              <a:gd name="adj1" fmla="val 74"/>
              <a:gd name="adj2" fmla="val 72175"/>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438598-7721-46AF-A383-9A0F67EE5BAB}"/>
              </a:ext>
            </a:extLst>
          </p:cNvPr>
          <p:cNvPicPr>
            <a:picLocks noChangeAspect="1"/>
          </p:cNvPicPr>
          <p:nvPr/>
        </p:nvPicPr>
        <p:blipFill>
          <a:blip r:embed="rId2"/>
          <a:stretch>
            <a:fillRect/>
          </a:stretch>
        </p:blipFill>
        <p:spPr>
          <a:xfrm>
            <a:off x="1096966" y="6315933"/>
            <a:ext cx="3664234" cy="2959767"/>
          </a:xfrm>
          <a:prstGeom prst="rect">
            <a:avLst/>
          </a:prstGeom>
        </p:spPr>
      </p:pic>
      <p:sp>
        <p:nvSpPr>
          <p:cNvPr id="27" name="Speech Bubble: Rectangle with Corners Rounded 26">
            <a:extLst>
              <a:ext uri="{FF2B5EF4-FFF2-40B4-BE49-F238E27FC236}">
                <a16:creationId xmlns:a16="http://schemas.microsoft.com/office/drawing/2014/main" id="{6EEE7683-82BA-443B-990C-199FDC5DC53B}"/>
              </a:ext>
            </a:extLst>
          </p:cNvPr>
          <p:cNvSpPr/>
          <p:nvPr/>
        </p:nvSpPr>
        <p:spPr>
          <a:xfrm>
            <a:off x="2021305" y="3296653"/>
            <a:ext cx="3568074" cy="2984580"/>
          </a:xfrm>
          <a:prstGeom prst="wedgeRoundRectCallout">
            <a:avLst>
              <a:gd name="adj1" fmla="val 43910"/>
              <a:gd name="adj2" fmla="val 63306"/>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A80E37C-A525-4FBF-8FD6-27BE35549629}"/>
              </a:ext>
            </a:extLst>
          </p:cNvPr>
          <p:cNvSpPr/>
          <p:nvPr/>
        </p:nvSpPr>
        <p:spPr>
          <a:xfrm>
            <a:off x="14544714" y="2514600"/>
            <a:ext cx="4113622" cy="8121316"/>
          </a:xfrm>
          <a:prstGeom prst="roundRect">
            <a:avLst>
              <a:gd name="adj" fmla="val 4382"/>
            </a:avLst>
          </a:prstGeom>
          <a:solidFill>
            <a:srgbClr val="FFCC99"/>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4400" b="1" dirty="0"/>
              <a:t>Merchandising Companies</a:t>
            </a:r>
          </a:p>
        </p:txBody>
      </p:sp>
      <p:sp>
        <p:nvSpPr>
          <p:cNvPr id="2" name="Title 1">
            <a:extLst>
              <a:ext uri="{FF2B5EF4-FFF2-40B4-BE49-F238E27FC236}">
                <a16:creationId xmlns:a16="http://schemas.microsoft.com/office/drawing/2014/main" id="{31FA148C-61EC-46F6-9F40-008C1A2B8603}"/>
              </a:ext>
            </a:extLst>
          </p:cNvPr>
          <p:cNvSpPr>
            <a:spLocks noGrp="1"/>
          </p:cNvSpPr>
          <p:nvPr>
            <p:ph type="title"/>
          </p:nvPr>
        </p:nvSpPr>
        <p:spPr/>
        <p:txBody>
          <a:bodyPr/>
          <a:lstStyle/>
          <a:p>
            <a:r>
              <a:rPr lang="en-US" dirty="0"/>
              <a:t>Classifying Inventory</a:t>
            </a:r>
          </a:p>
        </p:txBody>
      </p:sp>
      <p:pic>
        <p:nvPicPr>
          <p:cNvPr id="5" name="Picture 4">
            <a:extLst>
              <a:ext uri="{FF2B5EF4-FFF2-40B4-BE49-F238E27FC236}">
                <a16:creationId xmlns:a16="http://schemas.microsoft.com/office/drawing/2014/main" id="{A2E2D6D7-1DB3-433A-AFB6-C6B6B3463915}"/>
              </a:ext>
            </a:extLst>
          </p:cNvPr>
          <p:cNvPicPr>
            <a:picLocks noChangeAspect="1"/>
          </p:cNvPicPr>
          <p:nvPr/>
        </p:nvPicPr>
        <p:blipFill rotWithShape="1">
          <a:blip r:embed="rId3"/>
          <a:srcRect l="74539" t="32504" b="10000"/>
          <a:stretch/>
        </p:blipFill>
        <p:spPr>
          <a:xfrm>
            <a:off x="6078514" y="2832683"/>
            <a:ext cx="3229812" cy="2338653"/>
          </a:xfrm>
          <a:prstGeom prst="rect">
            <a:avLst/>
          </a:prstGeom>
        </p:spPr>
      </p:pic>
      <p:pic>
        <p:nvPicPr>
          <p:cNvPr id="6" name="Picture 5">
            <a:extLst>
              <a:ext uri="{FF2B5EF4-FFF2-40B4-BE49-F238E27FC236}">
                <a16:creationId xmlns:a16="http://schemas.microsoft.com/office/drawing/2014/main" id="{F0D0F699-3306-49FC-9081-D46CEBCC6628}"/>
              </a:ext>
            </a:extLst>
          </p:cNvPr>
          <p:cNvPicPr>
            <a:picLocks noChangeAspect="1"/>
          </p:cNvPicPr>
          <p:nvPr/>
        </p:nvPicPr>
        <p:blipFill rotWithShape="1">
          <a:blip r:embed="rId3"/>
          <a:srcRect l="31095" t="21008" r="36202" b="17496"/>
          <a:stretch/>
        </p:blipFill>
        <p:spPr>
          <a:xfrm>
            <a:off x="2306757" y="3633724"/>
            <a:ext cx="3051745" cy="1840022"/>
          </a:xfrm>
          <a:prstGeom prst="rect">
            <a:avLst/>
          </a:prstGeom>
        </p:spPr>
      </p:pic>
      <p:pic>
        <p:nvPicPr>
          <p:cNvPr id="7" name="Picture 6">
            <a:extLst>
              <a:ext uri="{FF2B5EF4-FFF2-40B4-BE49-F238E27FC236}">
                <a16:creationId xmlns:a16="http://schemas.microsoft.com/office/drawing/2014/main" id="{B0CDA2B3-9384-42B4-BEDE-8600742DC3A3}"/>
              </a:ext>
            </a:extLst>
          </p:cNvPr>
          <p:cNvPicPr>
            <a:picLocks noChangeAspect="1"/>
          </p:cNvPicPr>
          <p:nvPr/>
        </p:nvPicPr>
        <p:blipFill>
          <a:blip r:embed="rId4"/>
          <a:stretch>
            <a:fillRect/>
          </a:stretch>
        </p:blipFill>
        <p:spPr>
          <a:xfrm>
            <a:off x="5507801" y="6738431"/>
            <a:ext cx="3906689" cy="2228732"/>
          </a:xfrm>
          <a:prstGeom prst="rect">
            <a:avLst/>
          </a:prstGeom>
        </p:spPr>
      </p:pic>
      <p:pic>
        <p:nvPicPr>
          <p:cNvPr id="8" name="Picture 7">
            <a:extLst>
              <a:ext uri="{FF2B5EF4-FFF2-40B4-BE49-F238E27FC236}">
                <a16:creationId xmlns:a16="http://schemas.microsoft.com/office/drawing/2014/main" id="{2891AA4D-A1F6-4CE4-9C3C-76B778AF2327}"/>
              </a:ext>
            </a:extLst>
          </p:cNvPr>
          <p:cNvPicPr>
            <a:picLocks noChangeAspect="1"/>
          </p:cNvPicPr>
          <p:nvPr/>
        </p:nvPicPr>
        <p:blipFill>
          <a:blip r:embed="rId5"/>
          <a:stretch>
            <a:fillRect/>
          </a:stretch>
        </p:blipFill>
        <p:spPr>
          <a:xfrm>
            <a:off x="10161091" y="6738432"/>
            <a:ext cx="3604566" cy="2228732"/>
          </a:xfrm>
          <a:prstGeom prst="rect">
            <a:avLst/>
          </a:prstGeom>
        </p:spPr>
      </p:pic>
      <p:pic>
        <p:nvPicPr>
          <p:cNvPr id="9" name="Picture 8">
            <a:extLst>
              <a:ext uri="{FF2B5EF4-FFF2-40B4-BE49-F238E27FC236}">
                <a16:creationId xmlns:a16="http://schemas.microsoft.com/office/drawing/2014/main" id="{13A87660-7F2F-4BF6-93A1-B2DAE8E4A234}"/>
              </a:ext>
            </a:extLst>
          </p:cNvPr>
          <p:cNvPicPr>
            <a:picLocks noChangeAspect="1"/>
          </p:cNvPicPr>
          <p:nvPr/>
        </p:nvPicPr>
        <p:blipFill>
          <a:blip r:embed="rId6"/>
          <a:stretch>
            <a:fillRect/>
          </a:stretch>
        </p:blipFill>
        <p:spPr>
          <a:xfrm>
            <a:off x="14814380" y="6738430"/>
            <a:ext cx="3664576" cy="2238205"/>
          </a:xfrm>
          <a:prstGeom prst="rect">
            <a:avLst/>
          </a:prstGeom>
        </p:spPr>
      </p:pic>
      <p:pic>
        <p:nvPicPr>
          <p:cNvPr id="10" name="Picture 9">
            <a:extLst>
              <a:ext uri="{FF2B5EF4-FFF2-40B4-BE49-F238E27FC236}">
                <a16:creationId xmlns:a16="http://schemas.microsoft.com/office/drawing/2014/main" id="{A51C3937-BE92-45A1-9276-8CF11F1FEFEC}"/>
              </a:ext>
            </a:extLst>
          </p:cNvPr>
          <p:cNvPicPr>
            <a:picLocks noChangeAspect="1"/>
          </p:cNvPicPr>
          <p:nvPr/>
        </p:nvPicPr>
        <p:blipFill>
          <a:blip r:embed="rId7"/>
          <a:stretch>
            <a:fillRect/>
          </a:stretch>
        </p:blipFill>
        <p:spPr>
          <a:xfrm>
            <a:off x="19443470" y="6366325"/>
            <a:ext cx="3998409" cy="2972944"/>
          </a:xfrm>
          <a:prstGeom prst="rect">
            <a:avLst/>
          </a:prstGeom>
        </p:spPr>
      </p:pic>
      <p:sp>
        <p:nvSpPr>
          <p:cNvPr id="12" name="Rectangle 11">
            <a:extLst>
              <a:ext uri="{FF2B5EF4-FFF2-40B4-BE49-F238E27FC236}">
                <a16:creationId xmlns:a16="http://schemas.microsoft.com/office/drawing/2014/main" id="{5397777E-2716-418C-AD8A-C8D8EEFF8502}"/>
              </a:ext>
            </a:extLst>
          </p:cNvPr>
          <p:cNvSpPr/>
          <p:nvPr/>
        </p:nvSpPr>
        <p:spPr>
          <a:xfrm>
            <a:off x="1503628" y="9363433"/>
            <a:ext cx="2934714" cy="646331"/>
          </a:xfrm>
          <a:prstGeom prst="rect">
            <a:avLst/>
          </a:prstGeom>
        </p:spPr>
        <p:txBody>
          <a:bodyPr wrap="none">
            <a:spAutoFit/>
          </a:bodyPr>
          <a:lstStyle/>
          <a:p>
            <a:r>
              <a:rPr lang="en-US" b="1" dirty="0">
                <a:solidFill>
                  <a:schemeClr val="accent6"/>
                </a:solidFill>
              </a:rPr>
              <a:t>Raw Materials</a:t>
            </a:r>
          </a:p>
        </p:txBody>
      </p:sp>
      <p:sp>
        <p:nvSpPr>
          <p:cNvPr id="13" name="Rectangle 12">
            <a:extLst>
              <a:ext uri="{FF2B5EF4-FFF2-40B4-BE49-F238E27FC236}">
                <a16:creationId xmlns:a16="http://schemas.microsoft.com/office/drawing/2014/main" id="{6A725DC5-1D48-47D8-A65C-31EFD791D69B}"/>
              </a:ext>
            </a:extLst>
          </p:cNvPr>
          <p:cNvSpPr/>
          <p:nvPr/>
        </p:nvSpPr>
        <p:spPr>
          <a:xfrm>
            <a:off x="2596393" y="5391536"/>
            <a:ext cx="2472472" cy="646331"/>
          </a:xfrm>
          <a:prstGeom prst="rect">
            <a:avLst/>
          </a:prstGeom>
        </p:spPr>
        <p:txBody>
          <a:bodyPr wrap="none">
            <a:spAutoFit/>
          </a:bodyPr>
          <a:lstStyle/>
          <a:p>
            <a:r>
              <a:rPr lang="en-US" dirty="0">
                <a:solidFill>
                  <a:schemeClr val="accent6"/>
                </a:solidFill>
              </a:rPr>
              <a:t>Direct Labor</a:t>
            </a:r>
          </a:p>
        </p:txBody>
      </p:sp>
      <p:sp>
        <p:nvSpPr>
          <p:cNvPr id="14" name="Rectangle 13">
            <a:extLst>
              <a:ext uri="{FF2B5EF4-FFF2-40B4-BE49-F238E27FC236}">
                <a16:creationId xmlns:a16="http://schemas.microsoft.com/office/drawing/2014/main" id="{63961258-C428-4850-8323-B460944619A6}"/>
              </a:ext>
            </a:extLst>
          </p:cNvPr>
          <p:cNvSpPr/>
          <p:nvPr/>
        </p:nvSpPr>
        <p:spPr>
          <a:xfrm>
            <a:off x="6684009" y="5019575"/>
            <a:ext cx="2018822" cy="646331"/>
          </a:xfrm>
          <a:prstGeom prst="rect">
            <a:avLst/>
          </a:prstGeom>
        </p:spPr>
        <p:txBody>
          <a:bodyPr wrap="none">
            <a:spAutoFit/>
          </a:bodyPr>
          <a:lstStyle/>
          <a:p>
            <a:r>
              <a:rPr lang="en-US" dirty="0">
                <a:solidFill>
                  <a:schemeClr val="accent6"/>
                </a:solidFill>
              </a:rPr>
              <a:t>Overhead</a:t>
            </a:r>
          </a:p>
        </p:txBody>
      </p:sp>
      <p:sp>
        <p:nvSpPr>
          <p:cNvPr id="15" name="Rectangle 14">
            <a:extLst>
              <a:ext uri="{FF2B5EF4-FFF2-40B4-BE49-F238E27FC236}">
                <a16:creationId xmlns:a16="http://schemas.microsoft.com/office/drawing/2014/main" id="{D5325626-25EC-405F-9F3C-3F1D8358D0A4}"/>
              </a:ext>
            </a:extLst>
          </p:cNvPr>
          <p:cNvSpPr/>
          <p:nvPr/>
        </p:nvSpPr>
        <p:spPr>
          <a:xfrm>
            <a:off x="5843362" y="9363433"/>
            <a:ext cx="3235566" cy="646331"/>
          </a:xfrm>
          <a:prstGeom prst="rect">
            <a:avLst/>
          </a:prstGeom>
        </p:spPr>
        <p:txBody>
          <a:bodyPr wrap="none">
            <a:spAutoFit/>
          </a:bodyPr>
          <a:lstStyle/>
          <a:p>
            <a:pPr algn="ctr"/>
            <a:r>
              <a:rPr lang="en-US" b="1" dirty="0">
                <a:solidFill>
                  <a:schemeClr val="accent6"/>
                </a:solidFill>
              </a:rPr>
              <a:t>Work in Process</a:t>
            </a:r>
          </a:p>
        </p:txBody>
      </p:sp>
      <p:sp>
        <p:nvSpPr>
          <p:cNvPr id="16" name="Rectangle 15">
            <a:extLst>
              <a:ext uri="{FF2B5EF4-FFF2-40B4-BE49-F238E27FC236}">
                <a16:creationId xmlns:a16="http://schemas.microsoft.com/office/drawing/2014/main" id="{E5571D0D-B42E-467B-A537-073AB86C7FB1}"/>
              </a:ext>
            </a:extLst>
          </p:cNvPr>
          <p:cNvSpPr/>
          <p:nvPr/>
        </p:nvSpPr>
        <p:spPr>
          <a:xfrm>
            <a:off x="10379222" y="9363433"/>
            <a:ext cx="3168303" cy="646331"/>
          </a:xfrm>
          <a:prstGeom prst="rect">
            <a:avLst/>
          </a:prstGeom>
        </p:spPr>
        <p:txBody>
          <a:bodyPr wrap="none">
            <a:spAutoFit/>
          </a:bodyPr>
          <a:lstStyle/>
          <a:p>
            <a:pPr algn="ctr"/>
            <a:r>
              <a:rPr lang="en-US" b="1" dirty="0">
                <a:solidFill>
                  <a:schemeClr val="accent6"/>
                </a:solidFill>
              </a:rPr>
              <a:t>Finished Goods</a:t>
            </a:r>
          </a:p>
        </p:txBody>
      </p:sp>
      <p:sp>
        <p:nvSpPr>
          <p:cNvPr id="19" name="Arrow: Right 18">
            <a:extLst>
              <a:ext uri="{FF2B5EF4-FFF2-40B4-BE49-F238E27FC236}">
                <a16:creationId xmlns:a16="http://schemas.microsoft.com/office/drawing/2014/main" id="{01DAA29F-23D7-4002-971A-013CF99372D1}"/>
              </a:ext>
            </a:extLst>
          </p:cNvPr>
          <p:cNvSpPr/>
          <p:nvPr/>
        </p:nvSpPr>
        <p:spPr>
          <a:xfrm>
            <a:off x="4649579" y="7399858"/>
            <a:ext cx="939800" cy="791642"/>
          </a:xfrm>
          <a:prstGeom prst="rightArrow">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C1B365-8201-4B81-ACD9-B1EABF7BD7B4}"/>
              </a:ext>
            </a:extLst>
          </p:cNvPr>
          <p:cNvSpPr/>
          <p:nvPr/>
        </p:nvSpPr>
        <p:spPr>
          <a:xfrm>
            <a:off x="9317891" y="7399858"/>
            <a:ext cx="939800" cy="791642"/>
          </a:xfrm>
          <a:prstGeom prst="rightArrow">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20B87891-35CD-435F-B229-57DD05839C9A}"/>
              </a:ext>
            </a:extLst>
          </p:cNvPr>
          <p:cNvSpPr/>
          <p:nvPr/>
        </p:nvSpPr>
        <p:spPr>
          <a:xfrm>
            <a:off x="13881100" y="6614721"/>
            <a:ext cx="933280" cy="2361915"/>
          </a:xfrm>
          <a:prstGeom prst="rightArrow">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CC5F7675-8396-4FD5-AB87-B5CF2EBA85A0}"/>
              </a:ext>
            </a:extLst>
          </p:cNvPr>
          <p:cNvSpPr/>
          <p:nvPr/>
        </p:nvSpPr>
        <p:spPr>
          <a:xfrm>
            <a:off x="18478956" y="6614721"/>
            <a:ext cx="933280" cy="2361915"/>
          </a:xfrm>
          <a:prstGeom prst="rightArrow">
            <a:avLst/>
          </a:prstGeom>
          <a:solidFill>
            <a:srgbClr val="FFCC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A9FE13-4DC7-49D0-A611-2A36992C6AF6}"/>
              </a:ext>
            </a:extLst>
          </p:cNvPr>
          <p:cNvSpPr/>
          <p:nvPr/>
        </p:nvSpPr>
        <p:spPr>
          <a:xfrm>
            <a:off x="15587433" y="9363433"/>
            <a:ext cx="2028183" cy="646331"/>
          </a:xfrm>
          <a:prstGeom prst="rect">
            <a:avLst/>
          </a:prstGeom>
        </p:spPr>
        <p:txBody>
          <a:bodyPr wrap="none">
            <a:spAutoFit/>
          </a:bodyPr>
          <a:lstStyle/>
          <a:p>
            <a:pPr algn="ctr"/>
            <a:r>
              <a:rPr lang="en-US" b="1" dirty="0">
                <a:solidFill>
                  <a:schemeClr val="accent6"/>
                </a:solidFill>
              </a:rPr>
              <a:t>Inventory</a:t>
            </a:r>
          </a:p>
        </p:txBody>
      </p:sp>
      <p:sp>
        <p:nvSpPr>
          <p:cNvPr id="31" name="Rectangle 30">
            <a:extLst>
              <a:ext uri="{FF2B5EF4-FFF2-40B4-BE49-F238E27FC236}">
                <a16:creationId xmlns:a16="http://schemas.microsoft.com/office/drawing/2014/main" id="{244F077C-FDE2-420E-9662-94F67CB22334}"/>
              </a:ext>
            </a:extLst>
          </p:cNvPr>
          <p:cNvSpPr/>
          <p:nvPr/>
        </p:nvSpPr>
        <p:spPr>
          <a:xfrm>
            <a:off x="19257492" y="9367319"/>
            <a:ext cx="4370364" cy="646331"/>
          </a:xfrm>
          <a:prstGeom prst="rect">
            <a:avLst/>
          </a:prstGeom>
        </p:spPr>
        <p:txBody>
          <a:bodyPr wrap="none">
            <a:spAutoFit/>
          </a:bodyPr>
          <a:lstStyle/>
          <a:p>
            <a:pPr algn="ctr"/>
            <a:r>
              <a:rPr lang="en-US" b="1" dirty="0">
                <a:solidFill>
                  <a:schemeClr val="accent6"/>
                </a:solidFill>
              </a:rPr>
              <a:t>Products to End Users</a:t>
            </a:r>
          </a:p>
        </p:txBody>
      </p:sp>
      <p:sp>
        <p:nvSpPr>
          <p:cNvPr id="32" name="Rectangle: Rounded Corners 31">
            <a:extLst>
              <a:ext uri="{FF2B5EF4-FFF2-40B4-BE49-F238E27FC236}">
                <a16:creationId xmlns:a16="http://schemas.microsoft.com/office/drawing/2014/main" id="{93A6F88C-C742-411D-892B-2FACF4C6A53D}"/>
              </a:ext>
            </a:extLst>
          </p:cNvPr>
          <p:cNvSpPr/>
          <p:nvPr/>
        </p:nvSpPr>
        <p:spPr>
          <a:xfrm>
            <a:off x="19493814" y="2514600"/>
            <a:ext cx="4113622" cy="2972944"/>
          </a:xfrm>
          <a:prstGeom prst="roundRect">
            <a:avLst>
              <a:gd name="adj" fmla="val 4382"/>
            </a:avLst>
          </a:prstGeom>
          <a:solidFill>
            <a:srgbClr val="C4E59F"/>
          </a:solidFill>
          <a:ln w="38100">
            <a:solidFill>
              <a:srgbClr val="C4E5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4400" b="1" dirty="0"/>
              <a:t>Service Companies</a:t>
            </a:r>
          </a:p>
        </p:txBody>
      </p:sp>
      <p:sp>
        <p:nvSpPr>
          <p:cNvPr id="33" name="Arrow: Right 32">
            <a:extLst>
              <a:ext uri="{FF2B5EF4-FFF2-40B4-BE49-F238E27FC236}">
                <a16:creationId xmlns:a16="http://schemas.microsoft.com/office/drawing/2014/main" id="{48422869-4833-4F0B-8212-A8C2E19B8142}"/>
              </a:ext>
            </a:extLst>
          </p:cNvPr>
          <p:cNvSpPr/>
          <p:nvPr/>
        </p:nvSpPr>
        <p:spPr>
          <a:xfrm rot="5400000">
            <a:off x="21959838" y="4523387"/>
            <a:ext cx="933280" cy="2361915"/>
          </a:xfrm>
          <a:prstGeom prst="rightArrow">
            <a:avLst/>
          </a:prstGeom>
          <a:solidFill>
            <a:srgbClr val="C4E5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peech Bubble: Rectangle with Corners Rounded 34">
            <a:extLst>
              <a:ext uri="{FF2B5EF4-FFF2-40B4-BE49-F238E27FC236}">
                <a16:creationId xmlns:a16="http://schemas.microsoft.com/office/drawing/2014/main" id="{4E4E4002-D616-4ED6-B9B4-3BC5A926BC90}"/>
              </a:ext>
            </a:extLst>
          </p:cNvPr>
          <p:cNvSpPr/>
          <p:nvPr/>
        </p:nvSpPr>
        <p:spPr>
          <a:xfrm>
            <a:off x="990600" y="11113748"/>
            <a:ext cx="13030200" cy="1329308"/>
          </a:xfrm>
          <a:prstGeom prst="wedgeRoundRectCallout">
            <a:avLst>
              <a:gd name="adj1" fmla="val -8323"/>
              <a:gd name="adj2" fmla="val -75918"/>
              <a:gd name="adj3" fmla="val 16667"/>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solidFill>
              </a:rPr>
              <a:t>Managerial and cost accounting courses </a:t>
            </a:r>
            <a:r>
              <a:rPr lang="en-US" dirty="0">
                <a:solidFill>
                  <a:schemeClr val="accent6"/>
                </a:solidFill>
              </a:rPr>
              <a:t>will teach you how to calculate the costs of raw materials, labor and overhead</a:t>
            </a:r>
          </a:p>
        </p:txBody>
      </p:sp>
      <p:sp>
        <p:nvSpPr>
          <p:cNvPr id="36" name="Speech Bubble: Rectangle with Corners Rounded 35">
            <a:extLst>
              <a:ext uri="{FF2B5EF4-FFF2-40B4-BE49-F238E27FC236}">
                <a16:creationId xmlns:a16="http://schemas.microsoft.com/office/drawing/2014/main" id="{306DB8F5-B23A-4B19-941B-AFE2257DD1A6}"/>
              </a:ext>
            </a:extLst>
          </p:cNvPr>
          <p:cNvSpPr/>
          <p:nvPr/>
        </p:nvSpPr>
        <p:spPr>
          <a:xfrm>
            <a:off x="14544714" y="11113748"/>
            <a:ext cx="8747086" cy="1329308"/>
          </a:xfrm>
          <a:prstGeom prst="wedgeRoundRectCallout">
            <a:avLst>
              <a:gd name="adj1" fmla="val -26740"/>
              <a:gd name="adj2" fmla="val -76534"/>
              <a:gd name="adj3" fmla="val 16667"/>
            </a:avLst>
          </a:prstGeom>
          <a:solidFill>
            <a:schemeClr val="bg1"/>
          </a:solidFill>
          <a:ln w="38100">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In this course, we focus on the </a:t>
            </a:r>
            <a:r>
              <a:rPr lang="en-US" b="1" dirty="0">
                <a:solidFill>
                  <a:schemeClr val="accent6"/>
                </a:solidFill>
              </a:rPr>
              <a:t>financial reporting</a:t>
            </a:r>
            <a:r>
              <a:rPr lang="en-US" dirty="0">
                <a:solidFill>
                  <a:schemeClr val="accent6"/>
                </a:solidFill>
              </a:rPr>
              <a:t> implications of inventory cost flows</a:t>
            </a:r>
          </a:p>
        </p:txBody>
      </p:sp>
      <p:sp>
        <p:nvSpPr>
          <p:cNvPr id="37" name="Rectangle 36">
            <a:extLst>
              <a:ext uri="{FF2B5EF4-FFF2-40B4-BE49-F238E27FC236}">
                <a16:creationId xmlns:a16="http://schemas.microsoft.com/office/drawing/2014/main" id="{E08CE407-6D21-4E84-B62B-83AA4E1B6C54}"/>
              </a:ext>
            </a:extLst>
          </p:cNvPr>
          <p:cNvSpPr/>
          <p:nvPr/>
        </p:nvSpPr>
        <p:spPr>
          <a:xfrm>
            <a:off x="21646039" y="4675623"/>
            <a:ext cx="1560877" cy="646331"/>
          </a:xfrm>
          <a:prstGeom prst="rect">
            <a:avLst/>
          </a:prstGeom>
        </p:spPr>
        <p:txBody>
          <a:bodyPr wrap="none">
            <a:spAutoFit/>
          </a:bodyPr>
          <a:lstStyle/>
          <a:p>
            <a:pPr algn="ctr"/>
            <a:r>
              <a:rPr lang="en-US" b="1" dirty="0">
                <a:solidFill>
                  <a:schemeClr val="accent6"/>
                </a:solidFill>
              </a:rPr>
              <a:t>Service</a:t>
            </a:r>
          </a:p>
        </p:txBody>
      </p:sp>
      <p:sp>
        <p:nvSpPr>
          <p:cNvPr id="3" name="Footer Placeholder 2">
            <a:extLst>
              <a:ext uri="{FF2B5EF4-FFF2-40B4-BE49-F238E27FC236}">
                <a16:creationId xmlns:a16="http://schemas.microsoft.com/office/drawing/2014/main" id="{EE27709F-820C-4A4B-A485-C96FDC448D6F}"/>
              </a:ext>
            </a:extLst>
          </p:cNvPr>
          <p:cNvSpPr>
            <a:spLocks noGrp="1"/>
          </p:cNvSpPr>
          <p:nvPr>
            <p:ph type="ftr" sz="quarter" idx="11"/>
          </p:nvPr>
        </p:nvSpPr>
        <p:spPr/>
        <p:txBody>
          <a:bodyPr/>
          <a:lstStyle/>
          <a:p>
            <a:r>
              <a:rPr lang="en-US" dirty="0"/>
              <a:t>Ch6 Inventories | ACT2111 Introductory Financial Accounting (2023)</a:t>
            </a:r>
          </a:p>
        </p:txBody>
      </p:sp>
      <p:sp>
        <p:nvSpPr>
          <p:cNvPr id="11" name="Slide Number Placeholder 10">
            <a:extLst>
              <a:ext uri="{FF2B5EF4-FFF2-40B4-BE49-F238E27FC236}">
                <a16:creationId xmlns:a16="http://schemas.microsoft.com/office/drawing/2014/main" id="{A7C448F6-09F0-40D1-828C-505287090A2A}"/>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10631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F387-D528-4A26-B6A7-D321E949C4ED}"/>
              </a:ext>
            </a:extLst>
          </p:cNvPr>
          <p:cNvSpPr>
            <a:spLocks noGrp="1"/>
          </p:cNvSpPr>
          <p:nvPr>
            <p:ph type="title"/>
          </p:nvPr>
        </p:nvSpPr>
        <p:spPr/>
        <p:txBody>
          <a:bodyPr/>
          <a:lstStyle/>
          <a:p>
            <a:r>
              <a:rPr lang="en-US" dirty="0"/>
              <a:t>Determining Inventory Quantities</a:t>
            </a:r>
          </a:p>
        </p:txBody>
      </p:sp>
      <p:sp>
        <p:nvSpPr>
          <p:cNvPr id="3" name="Content Placeholder 2">
            <a:extLst>
              <a:ext uri="{FF2B5EF4-FFF2-40B4-BE49-F238E27FC236}">
                <a16:creationId xmlns:a16="http://schemas.microsoft.com/office/drawing/2014/main" id="{5AB1FC61-DC75-424B-ABAF-183838636D66}"/>
              </a:ext>
            </a:extLst>
          </p:cNvPr>
          <p:cNvSpPr>
            <a:spLocks noGrp="1"/>
          </p:cNvSpPr>
          <p:nvPr>
            <p:ph sz="quarter" idx="13"/>
          </p:nvPr>
        </p:nvSpPr>
        <p:spPr/>
        <p:txBody>
          <a:bodyPr>
            <a:normAutofit/>
          </a:bodyPr>
          <a:lstStyle/>
          <a:p>
            <a:r>
              <a:rPr lang="en-US" dirty="0"/>
              <a:t>Determining inventory quantities involves two steps</a:t>
            </a:r>
          </a:p>
          <a:p>
            <a:pPr marL="1828586" lvl="1" indent="-914400">
              <a:buFont typeface="+mj-lt"/>
              <a:buAutoNum type="arabicPeriod"/>
            </a:pPr>
            <a:r>
              <a:rPr lang="en-US" dirty="0"/>
              <a:t>taking a physical inventory of goods on hand </a:t>
            </a:r>
          </a:p>
          <a:p>
            <a:pPr marL="1828586" lvl="1" indent="-914400">
              <a:buFont typeface="+mj-lt"/>
              <a:buAutoNum type="arabicPeriod"/>
            </a:pPr>
            <a:r>
              <a:rPr lang="en-US" dirty="0"/>
              <a:t>determining the ownership of goods</a:t>
            </a:r>
          </a:p>
          <a:p>
            <a:r>
              <a:rPr lang="en-US" dirty="0"/>
              <a:t>All companies need to determine inventory quantities at the end of the accounting period</a:t>
            </a:r>
          </a:p>
          <a:p>
            <a:r>
              <a:rPr lang="en-US" dirty="0"/>
              <a:t>Reasons for </a:t>
            </a:r>
            <a:r>
              <a:rPr lang="en-US" b="1" dirty="0"/>
              <a:t>taking a physical inventory</a:t>
            </a:r>
          </a:p>
          <a:p>
            <a:endParaRPr lang="en-US" dirty="0"/>
          </a:p>
          <a:p>
            <a:endParaRPr lang="en-US" dirty="0"/>
          </a:p>
          <a:p>
            <a:endParaRPr lang="en-US" dirty="0"/>
          </a:p>
          <a:p>
            <a:endParaRPr lang="en-US" dirty="0"/>
          </a:p>
        </p:txBody>
      </p:sp>
      <p:sp>
        <p:nvSpPr>
          <p:cNvPr id="4" name="Rectangle: Rounded Corners 3">
            <a:extLst>
              <a:ext uri="{FF2B5EF4-FFF2-40B4-BE49-F238E27FC236}">
                <a16:creationId xmlns:a16="http://schemas.microsoft.com/office/drawing/2014/main" id="{D9D3B35E-D7EA-40A4-91CC-062CF744ACCD}"/>
              </a:ext>
            </a:extLst>
          </p:cNvPr>
          <p:cNvSpPr/>
          <p:nvPr/>
        </p:nvSpPr>
        <p:spPr>
          <a:xfrm>
            <a:off x="2074278" y="8197255"/>
            <a:ext cx="10154651" cy="3906514"/>
          </a:xfrm>
          <a:prstGeom prst="roundRect">
            <a:avLst>
              <a:gd name="adj" fmla="val 9409"/>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800" dirty="0">
                <a:solidFill>
                  <a:sysClr val="windowText" lastClr="000000"/>
                </a:solidFill>
              </a:rPr>
              <a:t>If a </a:t>
            </a:r>
            <a:r>
              <a:rPr lang="en-US" sz="4800" b="1" dirty="0">
                <a:solidFill>
                  <a:sysClr val="windowText" lastClr="000000"/>
                </a:solidFill>
              </a:rPr>
              <a:t>Perpetual Inventory System </a:t>
            </a:r>
            <a:r>
              <a:rPr lang="en-US" sz="4800" dirty="0">
                <a:solidFill>
                  <a:sysClr val="windowText" lastClr="000000"/>
                </a:solidFill>
              </a:rPr>
              <a:t>is used</a:t>
            </a:r>
          </a:p>
          <a:p>
            <a:pPr marL="571500" indent="-571500">
              <a:buFont typeface="Arial" panose="020B0604020202020204" pitchFamily="34" charset="0"/>
              <a:buChar char="•"/>
            </a:pPr>
            <a:r>
              <a:rPr lang="en-US" sz="4800" dirty="0">
                <a:solidFill>
                  <a:sysClr val="windowText" lastClr="000000"/>
                </a:solidFill>
              </a:rPr>
              <a:t>Check accuracy of inventory records</a:t>
            </a:r>
          </a:p>
          <a:p>
            <a:pPr marL="571500" indent="-571500">
              <a:buFont typeface="Arial" panose="020B0604020202020204" pitchFamily="34" charset="0"/>
              <a:buChar char="•"/>
            </a:pPr>
            <a:r>
              <a:rPr lang="en-US" sz="4800" dirty="0">
                <a:solidFill>
                  <a:sysClr val="windowText" lastClr="000000"/>
                </a:solidFill>
              </a:rPr>
              <a:t>Determine amount of inventory lost due to wasted raw materials, shoplifting, or employee theft</a:t>
            </a:r>
          </a:p>
        </p:txBody>
      </p:sp>
      <p:sp>
        <p:nvSpPr>
          <p:cNvPr id="5" name="Rectangle: Rounded Corners 4">
            <a:extLst>
              <a:ext uri="{FF2B5EF4-FFF2-40B4-BE49-F238E27FC236}">
                <a16:creationId xmlns:a16="http://schemas.microsoft.com/office/drawing/2014/main" id="{BB460ABB-A7C5-4CAE-A5A2-50ABE6C8B126}"/>
              </a:ext>
            </a:extLst>
          </p:cNvPr>
          <p:cNvSpPr/>
          <p:nvPr/>
        </p:nvSpPr>
        <p:spPr>
          <a:xfrm>
            <a:off x="12941397" y="8197255"/>
            <a:ext cx="10154651" cy="3906514"/>
          </a:xfrm>
          <a:prstGeom prst="roundRect">
            <a:avLst>
              <a:gd name="adj" fmla="val 9409"/>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800" dirty="0">
                <a:solidFill>
                  <a:sysClr val="windowText" lastClr="000000"/>
                </a:solidFill>
              </a:rPr>
              <a:t>If a </a:t>
            </a:r>
            <a:r>
              <a:rPr lang="en-US" sz="4800" b="1" dirty="0">
                <a:solidFill>
                  <a:sysClr val="windowText" lastClr="000000"/>
                </a:solidFill>
              </a:rPr>
              <a:t>Periodic Inventory System </a:t>
            </a:r>
            <a:r>
              <a:rPr lang="en-US" sz="4800" dirty="0">
                <a:solidFill>
                  <a:sysClr val="windowText" lastClr="000000"/>
                </a:solidFill>
              </a:rPr>
              <a:t>is used</a:t>
            </a:r>
          </a:p>
          <a:p>
            <a:pPr marL="571500" indent="-571500">
              <a:buFont typeface="Arial" panose="020B0604020202020204" pitchFamily="34" charset="0"/>
              <a:buChar char="•"/>
            </a:pPr>
            <a:r>
              <a:rPr lang="en-US" sz="4800" dirty="0">
                <a:solidFill>
                  <a:sysClr val="windowText" lastClr="000000"/>
                </a:solidFill>
              </a:rPr>
              <a:t>Determine the inventory on hand</a:t>
            </a:r>
          </a:p>
          <a:p>
            <a:pPr marL="571500" indent="-571500">
              <a:buFont typeface="Arial" panose="020B0604020202020204" pitchFamily="34" charset="0"/>
              <a:buChar char="•"/>
            </a:pPr>
            <a:r>
              <a:rPr lang="en-US" sz="4800" dirty="0">
                <a:solidFill>
                  <a:sysClr val="windowText" lastClr="000000"/>
                </a:solidFill>
              </a:rPr>
              <a:t>Determine the cost of goods sold for the period</a:t>
            </a:r>
          </a:p>
          <a:p>
            <a:pPr marL="571500" indent="-571500">
              <a:buFont typeface="Arial" panose="020B0604020202020204" pitchFamily="34" charset="0"/>
              <a:buChar char="•"/>
            </a:pPr>
            <a:endParaRPr lang="en-US" sz="4800" dirty="0">
              <a:solidFill>
                <a:sysClr val="windowText" lastClr="000000"/>
              </a:solidFill>
            </a:endParaRPr>
          </a:p>
        </p:txBody>
      </p:sp>
      <p:pic>
        <p:nvPicPr>
          <p:cNvPr id="7" name="Picture 6" descr="Clipart box relocation, Picture #422881 clipart box relocation">
            <a:extLst>
              <a:ext uri="{FF2B5EF4-FFF2-40B4-BE49-F238E27FC236}">
                <a16:creationId xmlns:a16="http://schemas.microsoft.com/office/drawing/2014/main" id="{3F3D03EF-953A-45EE-84CF-86A5C62524F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460712" y="2362130"/>
            <a:ext cx="3021917" cy="251826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B4E37D86-C742-4972-933E-05DA93F12B7A}"/>
              </a:ext>
            </a:extLst>
          </p:cNvPr>
          <p:cNvSpPr>
            <a:spLocks noGrp="1"/>
          </p:cNvSpPr>
          <p:nvPr>
            <p:ph type="ftr" sz="quarter" idx="11"/>
          </p:nvPr>
        </p:nvSpPr>
        <p:spPr/>
        <p:txBody>
          <a:bodyPr/>
          <a:lstStyle/>
          <a:p>
            <a:r>
              <a:rPr lang="en-US" dirty="0"/>
              <a:t>Ch6 Inventories | ACT2111 Introductory Financial Accounting (2023)</a:t>
            </a:r>
          </a:p>
        </p:txBody>
      </p:sp>
      <p:sp>
        <p:nvSpPr>
          <p:cNvPr id="10" name="Slide Number Placeholder 9">
            <a:extLst>
              <a:ext uri="{FF2B5EF4-FFF2-40B4-BE49-F238E27FC236}">
                <a16:creationId xmlns:a16="http://schemas.microsoft.com/office/drawing/2014/main" id="{A29D8889-E60C-4D2F-BBD1-06EB679234D1}"/>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221841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B95A-BDC5-4A6E-8F11-AEFFE7EF991E}"/>
              </a:ext>
            </a:extLst>
          </p:cNvPr>
          <p:cNvSpPr>
            <a:spLocks noGrp="1"/>
          </p:cNvSpPr>
          <p:nvPr>
            <p:ph type="title"/>
          </p:nvPr>
        </p:nvSpPr>
        <p:spPr/>
        <p:txBody>
          <a:bodyPr/>
          <a:lstStyle/>
          <a:p>
            <a:r>
              <a:rPr lang="en-US" dirty="0"/>
              <a:t>Determining Ownership of Goods </a:t>
            </a:r>
          </a:p>
        </p:txBody>
      </p:sp>
      <p:sp>
        <p:nvSpPr>
          <p:cNvPr id="3" name="Content Placeholder 2">
            <a:extLst>
              <a:ext uri="{FF2B5EF4-FFF2-40B4-BE49-F238E27FC236}">
                <a16:creationId xmlns:a16="http://schemas.microsoft.com/office/drawing/2014/main" id="{A3D28079-E517-4C09-A4B0-BAA8D4E87803}"/>
              </a:ext>
            </a:extLst>
          </p:cNvPr>
          <p:cNvSpPr>
            <a:spLocks noGrp="1"/>
          </p:cNvSpPr>
          <p:nvPr>
            <p:ph sz="quarter" idx="13"/>
          </p:nvPr>
        </p:nvSpPr>
        <p:spPr>
          <a:xfrm>
            <a:off x="9156032" y="2330379"/>
            <a:ext cx="14135768" cy="10033073"/>
          </a:xfrm>
        </p:spPr>
        <p:txBody>
          <a:bodyPr/>
          <a:lstStyle/>
          <a:p>
            <a:r>
              <a:rPr lang="en-US" b="1" dirty="0"/>
              <a:t>Goods In Transit</a:t>
            </a:r>
          </a:p>
          <a:p>
            <a:pPr lvl="1"/>
            <a:r>
              <a:rPr lang="en-US" dirty="0"/>
              <a:t>Purchased goods not yet received</a:t>
            </a:r>
          </a:p>
          <a:p>
            <a:pPr lvl="1"/>
            <a:r>
              <a:rPr lang="en-US" dirty="0"/>
              <a:t>Sold goods not yet delivered</a:t>
            </a:r>
          </a:p>
          <a:p>
            <a:r>
              <a:rPr lang="en-US" dirty="0"/>
              <a:t>Goods in transit should be included in the inventory of the company that has </a:t>
            </a:r>
            <a:r>
              <a:rPr lang="en-US" b="1" dirty="0"/>
              <a:t>legal title </a:t>
            </a:r>
            <a:r>
              <a:rPr lang="en-US" dirty="0"/>
              <a:t>to the goods. Legal title is determined by </a:t>
            </a:r>
            <a:r>
              <a:rPr lang="en-US" b="1" dirty="0"/>
              <a:t>the terms of sale</a:t>
            </a:r>
          </a:p>
          <a:p>
            <a:pPr lvl="1"/>
            <a:endParaRPr lang="en-US" b="1" dirty="0"/>
          </a:p>
          <a:p>
            <a:endParaRPr lang="en-US" dirty="0"/>
          </a:p>
        </p:txBody>
      </p:sp>
      <p:pic>
        <p:nvPicPr>
          <p:cNvPr id="5" name="Picture 2" descr="Imágenes de Negocio Local | Vectores, fotos de stock y PSD gratuitos">
            <a:extLst>
              <a:ext uri="{FF2B5EF4-FFF2-40B4-BE49-F238E27FC236}">
                <a16:creationId xmlns:a16="http://schemas.microsoft.com/office/drawing/2014/main" id="{0196FD2E-F236-4A55-B5FB-19286FCF5D9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23220" y="5607475"/>
            <a:ext cx="2802600" cy="280260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038BB270-606B-4493-8E43-B51A4BE9F6FA}"/>
              </a:ext>
            </a:extLst>
          </p:cNvPr>
          <p:cNvSpPr/>
          <p:nvPr/>
        </p:nvSpPr>
        <p:spPr>
          <a:xfrm rot="2700000">
            <a:off x="1282107" y="4303364"/>
            <a:ext cx="2415192"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11" name="Picture 4" descr="Premium Vector | Businessman checking packages.">
            <a:extLst>
              <a:ext uri="{FF2B5EF4-FFF2-40B4-BE49-F238E27FC236}">
                <a16:creationId xmlns:a16="http://schemas.microsoft.com/office/drawing/2014/main" id="{B60B2CAF-A4C1-4F69-98D8-B55DD395CF4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7161" t="18085" r="17262"/>
          <a:stretch/>
        </p:blipFill>
        <p:spPr bwMode="auto">
          <a:xfrm>
            <a:off x="6125820" y="5799220"/>
            <a:ext cx="1632919" cy="265458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94A0925-26C6-445B-88BE-D4E9571DDC3F}"/>
              </a:ext>
            </a:extLst>
          </p:cNvPr>
          <p:cNvSpPr/>
          <p:nvPr/>
        </p:nvSpPr>
        <p:spPr>
          <a:xfrm rot="5400000">
            <a:off x="3609081" y="3790430"/>
            <a:ext cx="2285676"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3" name="Arrow: Right 12">
            <a:extLst>
              <a:ext uri="{FF2B5EF4-FFF2-40B4-BE49-F238E27FC236}">
                <a16:creationId xmlns:a16="http://schemas.microsoft.com/office/drawing/2014/main" id="{54DC1C83-7DC3-46AD-96A1-D7AA71ED9380}"/>
              </a:ext>
            </a:extLst>
          </p:cNvPr>
          <p:cNvSpPr/>
          <p:nvPr/>
        </p:nvSpPr>
        <p:spPr>
          <a:xfrm rot="8100000">
            <a:off x="5681315" y="4257574"/>
            <a:ext cx="2285676" cy="7453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4" name="Arrow: Right 13">
            <a:extLst>
              <a:ext uri="{FF2B5EF4-FFF2-40B4-BE49-F238E27FC236}">
                <a16:creationId xmlns:a16="http://schemas.microsoft.com/office/drawing/2014/main" id="{72A119B0-0713-4410-92D0-FD9CE3EEEAEE}"/>
              </a:ext>
            </a:extLst>
          </p:cNvPr>
          <p:cNvSpPr/>
          <p:nvPr/>
        </p:nvSpPr>
        <p:spPr>
          <a:xfrm rot="2700000">
            <a:off x="5734682" y="9295930"/>
            <a:ext cx="2415192"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5" name="Arrow: Right 14">
            <a:extLst>
              <a:ext uri="{FF2B5EF4-FFF2-40B4-BE49-F238E27FC236}">
                <a16:creationId xmlns:a16="http://schemas.microsoft.com/office/drawing/2014/main" id="{4C801B1E-A7F7-4063-942F-07FEEFD64AD1}"/>
              </a:ext>
            </a:extLst>
          </p:cNvPr>
          <p:cNvSpPr/>
          <p:nvPr/>
        </p:nvSpPr>
        <p:spPr>
          <a:xfrm rot="5400000">
            <a:off x="3609081" y="9841554"/>
            <a:ext cx="2285676"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16" name="Arrow: Right 15">
            <a:extLst>
              <a:ext uri="{FF2B5EF4-FFF2-40B4-BE49-F238E27FC236}">
                <a16:creationId xmlns:a16="http://schemas.microsoft.com/office/drawing/2014/main" id="{54AAB8A2-ED25-422F-B32E-4E7A46163BF1}"/>
              </a:ext>
            </a:extLst>
          </p:cNvPr>
          <p:cNvSpPr/>
          <p:nvPr/>
        </p:nvSpPr>
        <p:spPr>
          <a:xfrm rot="8100000">
            <a:off x="1392657" y="9250139"/>
            <a:ext cx="2285676" cy="745316"/>
          </a:xfrm>
          <a:prstGeom prst="rightArrow">
            <a:avLst/>
          </a:prstGeom>
          <a:solidFill>
            <a:srgbClr val="FCC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pic>
        <p:nvPicPr>
          <p:cNvPr id="21" name="Picture 20">
            <a:extLst>
              <a:ext uri="{FF2B5EF4-FFF2-40B4-BE49-F238E27FC236}">
                <a16:creationId xmlns:a16="http://schemas.microsoft.com/office/drawing/2014/main" id="{21D99F1B-A60E-4FC1-B8F2-6772EAFF37C6}"/>
              </a:ext>
            </a:extLst>
          </p:cNvPr>
          <p:cNvPicPr>
            <a:picLocks noChangeAspect="1"/>
          </p:cNvPicPr>
          <p:nvPr/>
        </p:nvPicPr>
        <p:blipFill>
          <a:blip r:embed="rId4"/>
          <a:stretch>
            <a:fillRect/>
          </a:stretch>
        </p:blipFill>
        <p:spPr>
          <a:xfrm>
            <a:off x="9819254" y="8551179"/>
            <a:ext cx="13809100" cy="3376981"/>
          </a:xfrm>
          <a:prstGeom prst="rect">
            <a:avLst/>
          </a:prstGeom>
        </p:spPr>
      </p:pic>
      <p:pic>
        <p:nvPicPr>
          <p:cNvPr id="1028" name="Picture 4" descr="Box parcel icon isometric style Royalty Free Vector Image">
            <a:extLst>
              <a:ext uri="{FF2B5EF4-FFF2-40B4-BE49-F238E27FC236}">
                <a16:creationId xmlns:a16="http://schemas.microsoft.com/office/drawing/2014/main" id="{BDB3624C-0E83-4D03-B5BB-0E282BCFC23F}"/>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1463877" y="3647543"/>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ox parcel icon isometric style Royalty Free Vector Image">
            <a:extLst>
              <a:ext uri="{FF2B5EF4-FFF2-40B4-BE49-F238E27FC236}">
                <a16:creationId xmlns:a16="http://schemas.microsoft.com/office/drawing/2014/main" id="{B29F9BEB-C58D-4B16-B809-AE0FF9C04379}"/>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153175" y="3558614"/>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ox parcel icon isometric style Royalty Free Vector Image">
            <a:extLst>
              <a:ext uri="{FF2B5EF4-FFF2-40B4-BE49-F238E27FC236}">
                <a16:creationId xmlns:a16="http://schemas.microsoft.com/office/drawing/2014/main" id="{9C971201-E60C-4549-A6BA-BB9BBD90970C}"/>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42817" y="4342498"/>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ox parcel icon isometric style Royalty Free Vector Image">
            <a:extLst>
              <a:ext uri="{FF2B5EF4-FFF2-40B4-BE49-F238E27FC236}">
                <a16:creationId xmlns:a16="http://schemas.microsoft.com/office/drawing/2014/main" id="{ED3ADE4D-381B-4121-9FC0-DF274FA521B2}"/>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2062620" y="8870955"/>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ox parcel icon isometric style Royalty Free Vector Image">
            <a:extLst>
              <a:ext uri="{FF2B5EF4-FFF2-40B4-BE49-F238E27FC236}">
                <a16:creationId xmlns:a16="http://schemas.microsoft.com/office/drawing/2014/main" id="{5A2E2705-B88E-4759-A64E-6DF5F2421972}"/>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4154186" y="10038562"/>
            <a:ext cx="1197487" cy="11676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Box parcel icon isometric style Royalty Free Vector Image">
            <a:extLst>
              <a:ext uri="{FF2B5EF4-FFF2-40B4-BE49-F238E27FC236}">
                <a16:creationId xmlns:a16="http://schemas.microsoft.com/office/drawing/2014/main" id="{3BE43831-031B-46EE-81E7-70042776824B}"/>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ackgroundRemoval t="2500" b="90463" l="4800" r="90000"/>
                    </a14:imgEffect>
                  </a14:imgLayer>
                </a14:imgProps>
              </a:ext>
              <a:ext uri="{28A0092B-C50C-407E-A947-70E740481C1C}">
                <a14:useLocalDpi xmlns:a14="http://schemas.microsoft.com/office/drawing/2010/main" val="0"/>
              </a:ext>
            </a:extLst>
          </a:blip>
          <a:srcRect b="9718"/>
          <a:stretch/>
        </p:blipFill>
        <p:spPr bwMode="auto">
          <a:xfrm>
            <a:off x="5923126" y="8594913"/>
            <a:ext cx="1197487" cy="116760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8B8F3139-AF5E-4548-9417-57E100004577}"/>
              </a:ext>
            </a:extLst>
          </p:cNvPr>
          <p:cNvSpPr>
            <a:spLocks noGrp="1"/>
          </p:cNvSpPr>
          <p:nvPr>
            <p:ph type="ftr" sz="quarter" idx="11"/>
          </p:nvPr>
        </p:nvSpPr>
        <p:spPr/>
        <p:txBody>
          <a:bodyPr/>
          <a:lstStyle/>
          <a:p>
            <a:r>
              <a:rPr lang="en-US" dirty="0"/>
              <a:t>Ch6 Inventories | ACT2111 Introductory Financial Accounting (2023)</a:t>
            </a:r>
          </a:p>
        </p:txBody>
      </p:sp>
      <p:sp>
        <p:nvSpPr>
          <p:cNvPr id="8" name="Slide Number Placeholder 7">
            <a:extLst>
              <a:ext uri="{FF2B5EF4-FFF2-40B4-BE49-F238E27FC236}">
                <a16:creationId xmlns:a16="http://schemas.microsoft.com/office/drawing/2014/main" id="{B8C2522E-0176-47DA-A083-916E097B19CB}"/>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Tree>
    <p:extLst>
      <p:ext uri="{BB962C8B-B14F-4D97-AF65-F5344CB8AC3E}">
        <p14:creationId xmlns:p14="http://schemas.microsoft.com/office/powerpoint/2010/main" val="186455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B95A-BDC5-4A6E-8F11-AEFFE7EF991E}"/>
              </a:ext>
            </a:extLst>
          </p:cNvPr>
          <p:cNvSpPr>
            <a:spLocks noGrp="1"/>
          </p:cNvSpPr>
          <p:nvPr>
            <p:ph type="title"/>
          </p:nvPr>
        </p:nvSpPr>
        <p:spPr/>
        <p:txBody>
          <a:bodyPr/>
          <a:lstStyle/>
          <a:p>
            <a:r>
              <a:rPr lang="en-US" dirty="0"/>
              <a:t>Determining Ownership of Goods (cont’d) </a:t>
            </a:r>
          </a:p>
        </p:txBody>
      </p:sp>
      <p:sp>
        <p:nvSpPr>
          <p:cNvPr id="3" name="Content Placeholder 2">
            <a:extLst>
              <a:ext uri="{FF2B5EF4-FFF2-40B4-BE49-F238E27FC236}">
                <a16:creationId xmlns:a16="http://schemas.microsoft.com/office/drawing/2014/main" id="{A3D28079-E517-4C09-A4B0-BAA8D4E87803}"/>
              </a:ext>
            </a:extLst>
          </p:cNvPr>
          <p:cNvSpPr>
            <a:spLocks noGrp="1"/>
          </p:cNvSpPr>
          <p:nvPr>
            <p:ph sz="quarter" idx="13"/>
          </p:nvPr>
        </p:nvSpPr>
        <p:spPr>
          <a:xfrm>
            <a:off x="990600" y="2330379"/>
            <a:ext cx="22301200" cy="10033073"/>
          </a:xfrm>
        </p:spPr>
        <p:txBody>
          <a:bodyPr/>
          <a:lstStyle/>
          <a:p>
            <a:r>
              <a:rPr lang="en-US" b="1" dirty="0"/>
              <a:t>Terms of sale</a:t>
            </a:r>
          </a:p>
          <a:p>
            <a:pPr lvl="1"/>
            <a:endParaRPr lang="en-US" b="1" dirty="0"/>
          </a:p>
          <a:p>
            <a:endParaRPr lang="en-US" dirty="0"/>
          </a:p>
        </p:txBody>
      </p:sp>
      <p:pic>
        <p:nvPicPr>
          <p:cNvPr id="21" name="Picture 20">
            <a:extLst>
              <a:ext uri="{FF2B5EF4-FFF2-40B4-BE49-F238E27FC236}">
                <a16:creationId xmlns:a16="http://schemas.microsoft.com/office/drawing/2014/main" id="{21D99F1B-A60E-4FC1-B8F2-6772EAFF37C6}"/>
              </a:ext>
            </a:extLst>
          </p:cNvPr>
          <p:cNvPicPr>
            <a:picLocks noChangeAspect="1"/>
          </p:cNvPicPr>
          <p:nvPr/>
        </p:nvPicPr>
        <p:blipFill>
          <a:blip r:embed="rId2"/>
          <a:stretch>
            <a:fillRect/>
          </a:stretch>
        </p:blipFill>
        <p:spPr>
          <a:xfrm>
            <a:off x="1598917" y="3311386"/>
            <a:ext cx="21179815" cy="5179471"/>
          </a:xfrm>
          <a:prstGeom prst="rect">
            <a:avLst/>
          </a:prstGeom>
        </p:spPr>
      </p:pic>
      <p:sp>
        <p:nvSpPr>
          <p:cNvPr id="20" name="TextBox 19">
            <a:extLst>
              <a:ext uri="{FF2B5EF4-FFF2-40B4-BE49-F238E27FC236}">
                <a16:creationId xmlns:a16="http://schemas.microsoft.com/office/drawing/2014/main" id="{48B09859-14CA-4597-B39C-AAD84FE04C9C}"/>
              </a:ext>
            </a:extLst>
          </p:cNvPr>
          <p:cNvSpPr txBox="1"/>
          <p:nvPr/>
        </p:nvSpPr>
        <p:spPr>
          <a:xfrm>
            <a:off x="1734457" y="8621271"/>
            <a:ext cx="10374539" cy="3046988"/>
          </a:xfrm>
          <a:prstGeom prst="rect">
            <a:avLst/>
          </a:prstGeom>
          <a:noFill/>
        </p:spPr>
        <p:txBody>
          <a:bodyPr wrap="square">
            <a:spAutoFit/>
          </a:bodyPr>
          <a:lstStyle/>
          <a:p>
            <a:pPr algn="l"/>
            <a:r>
              <a:rPr lang="en-US" sz="4800" b="0" i="0" u="none" strike="noStrike" baseline="0" dirty="0">
                <a:solidFill>
                  <a:srgbClr val="000000"/>
                </a:solidFill>
                <a:latin typeface="STIX-Regular"/>
              </a:rPr>
              <a:t>When the terms are </a:t>
            </a:r>
            <a:r>
              <a:rPr lang="en-US" sz="4800" b="1" i="0" u="none" strike="noStrike" baseline="0" dirty="0">
                <a:solidFill>
                  <a:schemeClr val="accent2"/>
                </a:solidFill>
                <a:latin typeface="STIX-Bold"/>
              </a:rPr>
              <a:t>FOB (free on board) shipping point</a:t>
            </a:r>
            <a:r>
              <a:rPr lang="en-US" sz="4800" b="0" i="0" u="none" strike="noStrike" baseline="0" dirty="0">
                <a:solidFill>
                  <a:srgbClr val="000000"/>
                </a:solidFill>
                <a:latin typeface="STIX-Regular"/>
              </a:rPr>
              <a:t>, ownership of the goods passes to the buyer when the public carrier accepts the goods from the seller</a:t>
            </a:r>
            <a:endParaRPr lang="en-US" sz="4800" dirty="0"/>
          </a:p>
        </p:txBody>
      </p:sp>
      <p:sp>
        <p:nvSpPr>
          <p:cNvPr id="22" name="TextBox 21">
            <a:extLst>
              <a:ext uri="{FF2B5EF4-FFF2-40B4-BE49-F238E27FC236}">
                <a16:creationId xmlns:a16="http://schemas.microsoft.com/office/drawing/2014/main" id="{B363747D-E3BD-401B-8455-F88D93B3844D}"/>
              </a:ext>
            </a:extLst>
          </p:cNvPr>
          <p:cNvSpPr txBox="1"/>
          <p:nvPr/>
        </p:nvSpPr>
        <p:spPr>
          <a:xfrm>
            <a:off x="12309928" y="8621271"/>
            <a:ext cx="10374539" cy="2308324"/>
          </a:xfrm>
          <a:prstGeom prst="rect">
            <a:avLst/>
          </a:prstGeom>
          <a:noFill/>
        </p:spPr>
        <p:txBody>
          <a:bodyPr wrap="square">
            <a:spAutoFit/>
          </a:bodyPr>
          <a:lstStyle/>
          <a:p>
            <a:pPr algn="l"/>
            <a:r>
              <a:rPr lang="en-US" sz="4800" b="0" i="0" u="none" strike="noStrike" baseline="0" dirty="0">
                <a:solidFill>
                  <a:srgbClr val="000000"/>
                </a:solidFill>
                <a:latin typeface="STIX-Regular"/>
              </a:rPr>
              <a:t>When the terms are </a:t>
            </a:r>
            <a:r>
              <a:rPr lang="en-US" sz="4800" b="1" i="0" u="none" strike="noStrike" baseline="0" dirty="0">
                <a:solidFill>
                  <a:schemeClr val="accent2"/>
                </a:solidFill>
                <a:latin typeface="STIX-Regular"/>
              </a:rPr>
              <a:t>FOB destination</a:t>
            </a:r>
            <a:r>
              <a:rPr lang="en-US" sz="4800" b="0" i="0" u="none" strike="noStrike" baseline="0" dirty="0">
                <a:solidFill>
                  <a:srgbClr val="000000"/>
                </a:solidFill>
                <a:latin typeface="STIX-Regular"/>
              </a:rPr>
              <a:t>, ownership of the goods remains with the seller until the goods reach the buyer</a:t>
            </a:r>
            <a:endParaRPr lang="en-US" sz="4800" dirty="0"/>
          </a:p>
        </p:txBody>
      </p:sp>
      <p:sp>
        <p:nvSpPr>
          <p:cNvPr id="4" name="Footer Placeholder 3">
            <a:extLst>
              <a:ext uri="{FF2B5EF4-FFF2-40B4-BE49-F238E27FC236}">
                <a16:creationId xmlns:a16="http://schemas.microsoft.com/office/drawing/2014/main" id="{2CD84F3C-D61E-415B-8F71-6C9683DC5BEE}"/>
              </a:ext>
            </a:extLst>
          </p:cNvPr>
          <p:cNvSpPr>
            <a:spLocks noGrp="1"/>
          </p:cNvSpPr>
          <p:nvPr>
            <p:ph type="ftr" sz="quarter" idx="11"/>
          </p:nvPr>
        </p:nvSpPr>
        <p:spPr/>
        <p:txBody>
          <a:bodyPr/>
          <a:lstStyle/>
          <a:p>
            <a:r>
              <a:rPr lang="en-US" dirty="0"/>
              <a:t>Ch6 Inventories | ACT2111 Introductory Financial Accounting (2023)</a:t>
            </a:r>
          </a:p>
        </p:txBody>
      </p:sp>
      <p:sp>
        <p:nvSpPr>
          <p:cNvPr id="5" name="Slide Number Placeholder 4">
            <a:extLst>
              <a:ext uri="{FF2B5EF4-FFF2-40B4-BE49-F238E27FC236}">
                <a16:creationId xmlns:a16="http://schemas.microsoft.com/office/drawing/2014/main" id="{FBF0F760-D97D-444F-A5A3-CABB24CACC84}"/>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901754277"/>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6963</TotalTime>
  <Words>3759</Words>
  <Application>Microsoft Macintosh PowerPoint</Application>
  <PresentationFormat>Custom</PresentationFormat>
  <Paragraphs>605</Paragraphs>
  <Slides>44</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Lato Regular</vt:lpstr>
      <vt:lpstr>Lota</vt:lpstr>
      <vt:lpstr>SourceSansPro-Bold</vt:lpstr>
      <vt:lpstr>STIX-Bold</vt:lpstr>
      <vt:lpstr>STIX-Regular</vt:lpstr>
      <vt:lpstr>Arial</vt:lpstr>
      <vt:lpstr>Calibri</vt:lpstr>
      <vt:lpstr>Lato</vt:lpstr>
      <vt:lpstr>Lato Black</vt:lpstr>
      <vt:lpstr>Times New Roman</vt:lpstr>
      <vt:lpstr>Wingdings</vt:lpstr>
      <vt:lpstr>Office Theme</vt:lpstr>
      <vt:lpstr>PowerPoint Presentation</vt:lpstr>
      <vt:lpstr>Review of Ch5</vt:lpstr>
      <vt:lpstr>Companies by country</vt:lpstr>
      <vt:lpstr>Three types of companies</vt:lpstr>
      <vt:lpstr>Inventory as a current asset</vt:lpstr>
      <vt:lpstr>Classifying Inventory</vt:lpstr>
      <vt:lpstr>Determining Inventory Quantities</vt:lpstr>
      <vt:lpstr>Determining Ownership of Goods </vt:lpstr>
      <vt:lpstr>Determining Ownership of Goods (cont’d) </vt:lpstr>
      <vt:lpstr>Determining Ownership of Goods (cont’d) </vt:lpstr>
      <vt:lpstr>Basic concepts – Cost of Goods Sold</vt:lpstr>
      <vt:lpstr>Inventory cost methods – Calculating COGS</vt:lpstr>
      <vt:lpstr>Inventory cost methods – An example</vt:lpstr>
      <vt:lpstr>Inventory cost methods – 1 Specific Identification </vt:lpstr>
      <vt:lpstr>Inventory cost methods – 2 FIFO</vt:lpstr>
      <vt:lpstr>Inventory cost methods – 3 LIFO</vt:lpstr>
      <vt:lpstr>Inventory cost methods – 4 Average-Cost</vt:lpstr>
      <vt:lpstr>Cost flow assumptions</vt:lpstr>
      <vt:lpstr>Cost flow assumptions – a comprehensive example</vt:lpstr>
      <vt:lpstr>Cost flow assumptions – FIFO</vt:lpstr>
      <vt:lpstr>Cost flow assumptions – Average-Cost</vt:lpstr>
      <vt:lpstr>Cost flow assumptions – LIFO (not required)</vt:lpstr>
      <vt:lpstr>Financial Statement and Tax Effects of Cost Flow Methods</vt:lpstr>
      <vt:lpstr>Income Statement Effects</vt:lpstr>
      <vt:lpstr>Statement of Financial Position Effects and Tax Effects </vt:lpstr>
      <vt:lpstr>Using Inventory Cost Flow Methods Consistently</vt:lpstr>
      <vt:lpstr>Cost Flow Methods - Exercise</vt:lpstr>
      <vt:lpstr>Effects of Inventory Errors</vt:lpstr>
      <vt:lpstr>Effects of Inventory Errors on Income Statement</vt:lpstr>
      <vt:lpstr>Effects of Inventory Errors on Income Statement</vt:lpstr>
      <vt:lpstr>Effects of Inventory Errors on Statement of Financial Position</vt:lpstr>
      <vt:lpstr>Inventory Errors - Exercise</vt:lpstr>
      <vt:lpstr>Statement Presentation</vt:lpstr>
      <vt:lpstr>Lower-of-Cost-or-Net Realizable Value (LCNRV)</vt:lpstr>
      <vt:lpstr>LCNRV - Exercise</vt:lpstr>
      <vt:lpstr>Inventory Analysis</vt:lpstr>
      <vt:lpstr>Inventory Analysis (cont’d)</vt:lpstr>
      <vt:lpstr>Inventory Analysis (cont’d)</vt:lpstr>
      <vt:lpstr>Inventory Analysis – Exercise</vt:lpstr>
      <vt:lpstr>Inventory Analysis – Exercise (cont’d)</vt:lpstr>
      <vt:lpstr>Appendix: Recording Purchases Under a Periodic System</vt:lpstr>
      <vt:lpstr>Appendix: Recording Sales Under a Periodic System</vt:lpstr>
      <vt:lpstr>Appendix: Determining COGS Under a Periodic System</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1034</cp:revision>
  <dcterms:created xsi:type="dcterms:W3CDTF">2018-08-12T11:43:56Z</dcterms:created>
  <dcterms:modified xsi:type="dcterms:W3CDTF">2023-02-27T13:37:37Z</dcterms:modified>
</cp:coreProperties>
</file>